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386" r:id="rId4"/>
    <p:sldId id="260" r:id="rId5"/>
    <p:sldId id="387" r:id="rId6"/>
    <p:sldId id="263" r:id="rId7"/>
    <p:sldId id="337" r:id="rId8"/>
    <p:sldId id="266" r:id="rId9"/>
    <p:sldId id="281" r:id="rId10"/>
    <p:sldId id="282" r:id="rId11"/>
    <p:sldId id="338" r:id="rId12"/>
    <p:sldId id="346" r:id="rId13"/>
    <p:sldId id="347" r:id="rId14"/>
    <p:sldId id="343" r:id="rId15"/>
    <p:sldId id="344" r:id="rId16"/>
    <p:sldId id="388" r:id="rId17"/>
    <p:sldId id="348" r:id="rId18"/>
    <p:sldId id="354" r:id="rId19"/>
    <p:sldId id="349" r:id="rId20"/>
    <p:sldId id="362" r:id="rId21"/>
    <p:sldId id="363" r:id="rId22"/>
    <p:sldId id="368" r:id="rId23"/>
    <p:sldId id="369" r:id="rId24"/>
    <p:sldId id="370" r:id="rId25"/>
    <p:sldId id="380" r:id="rId26"/>
    <p:sldId id="381" r:id="rId27"/>
    <p:sldId id="382" r:id="rId28"/>
    <p:sldId id="383" r:id="rId29"/>
    <p:sldId id="384" r:id="rId30"/>
    <p:sldId id="371" r:id="rId31"/>
    <p:sldId id="372" r:id="rId32"/>
    <p:sldId id="373" r:id="rId33"/>
    <p:sldId id="374" r:id="rId34"/>
    <p:sldId id="376" r:id="rId35"/>
    <p:sldId id="377" r:id="rId36"/>
    <p:sldId id="378" r:id="rId37"/>
    <p:sldId id="379" r:id="rId38"/>
    <p:sldId id="385" r:id="rId39"/>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CFF33"/>
    <a:srgbClr val="B2B2B2"/>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3"/>
    <p:restoredTop sz="94694"/>
  </p:normalViewPr>
  <p:slideViewPr>
    <p:cSldViewPr>
      <p:cViewPr varScale="1">
        <p:scale>
          <a:sx n="150" d="100"/>
          <a:sy n="150" d="100"/>
        </p:scale>
        <p:origin x="2202"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5A1EF0A-BD4B-4E5B-865A-77F430924F15}"/>
              </a:ext>
            </a:extLst>
          </p:cNvPr>
          <p:cNvSpPr>
            <a:spLocks noGrp="1"/>
          </p:cNvSpPr>
          <p:nvPr>
            <p:ph type="dt" sz="half" idx="10"/>
          </p:nvPr>
        </p:nvSpPr>
        <p:spPr/>
        <p:txBody>
          <a:bodyPr/>
          <a:lstStyle>
            <a:lvl1pPr>
              <a:defRPr/>
            </a:lvl1pPr>
          </a:lstStyle>
          <a:p>
            <a:pPr>
              <a:defRPr/>
            </a:pPr>
            <a:fld id="{8C0D9E25-99C5-44FD-8993-51F16D5EC615}" type="datetimeFigureOut">
              <a:rPr lang="it-IT"/>
              <a:pPr>
                <a:defRPr/>
              </a:pPr>
              <a:t>07/07/2026</a:t>
            </a:fld>
            <a:endParaRPr lang="it-IT"/>
          </a:p>
        </p:txBody>
      </p:sp>
      <p:sp>
        <p:nvSpPr>
          <p:cNvPr id="5" name="Segnaposto piè di pagina 4">
            <a:extLst>
              <a:ext uri="{FF2B5EF4-FFF2-40B4-BE49-F238E27FC236}">
                <a16:creationId xmlns:a16="http://schemas.microsoft.com/office/drawing/2014/main" id="{2E5F7322-EEBF-4B2F-8A09-394C384D859C}"/>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8C475AE1-0AC1-401D-B05E-C6C746CE941F}"/>
              </a:ext>
            </a:extLst>
          </p:cNvPr>
          <p:cNvSpPr>
            <a:spLocks noGrp="1"/>
          </p:cNvSpPr>
          <p:nvPr>
            <p:ph type="sldNum" sz="quarter" idx="12"/>
          </p:nvPr>
        </p:nvSpPr>
        <p:spPr/>
        <p:txBody>
          <a:bodyPr/>
          <a:lstStyle>
            <a:lvl1pPr>
              <a:defRPr/>
            </a:lvl1pPr>
          </a:lstStyle>
          <a:p>
            <a:pPr>
              <a:defRPr/>
            </a:pPr>
            <a:fld id="{B3706AFD-B610-4915-8A5D-5BF4137D3BCE}" type="slidenum">
              <a:rPr lang="it-IT" altLang="it-IT"/>
              <a:pPr>
                <a:defRPr/>
              </a:pPr>
              <a:t>‹N›</a:t>
            </a:fld>
            <a:endParaRPr lang="it-IT" altLang="it-IT"/>
          </a:p>
        </p:txBody>
      </p:sp>
    </p:spTree>
    <p:extLst>
      <p:ext uri="{BB962C8B-B14F-4D97-AF65-F5344CB8AC3E}">
        <p14:creationId xmlns:p14="http://schemas.microsoft.com/office/powerpoint/2010/main" val="2960985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D2207F-9BDF-4E9D-996C-BA04429E615F}"/>
              </a:ext>
            </a:extLst>
          </p:cNvPr>
          <p:cNvSpPr>
            <a:spLocks noGrp="1"/>
          </p:cNvSpPr>
          <p:nvPr>
            <p:ph type="dt" sz="half" idx="10"/>
          </p:nvPr>
        </p:nvSpPr>
        <p:spPr/>
        <p:txBody>
          <a:bodyPr/>
          <a:lstStyle>
            <a:lvl1pPr>
              <a:defRPr/>
            </a:lvl1pPr>
          </a:lstStyle>
          <a:p>
            <a:pPr>
              <a:defRPr/>
            </a:pPr>
            <a:fld id="{C2CB4819-2930-4506-A2D3-DCA99C920AD3}" type="datetimeFigureOut">
              <a:rPr lang="it-IT"/>
              <a:pPr>
                <a:defRPr/>
              </a:pPr>
              <a:t>07/07/2026</a:t>
            </a:fld>
            <a:endParaRPr lang="it-IT"/>
          </a:p>
        </p:txBody>
      </p:sp>
      <p:sp>
        <p:nvSpPr>
          <p:cNvPr id="5" name="Segnaposto piè di pagina 4">
            <a:extLst>
              <a:ext uri="{FF2B5EF4-FFF2-40B4-BE49-F238E27FC236}">
                <a16:creationId xmlns:a16="http://schemas.microsoft.com/office/drawing/2014/main" id="{A6FDBBBA-6976-4E13-8895-5CD9CEF4F77E}"/>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84B5D48A-1393-40D8-AF2D-CFEC45CD0633}"/>
              </a:ext>
            </a:extLst>
          </p:cNvPr>
          <p:cNvSpPr>
            <a:spLocks noGrp="1"/>
          </p:cNvSpPr>
          <p:nvPr>
            <p:ph type="sldNum" sz="quarter" idx="12"/>
          </p:nvPr>
        </p:nvSpPr>
        <p:spPr/>
        <p:txBody>
          <a:bodyPr/>
          <a:lstStyle>
            <a:lvl1pPr>
              <a:defRPr/>
            </a:lvl1pPr>
          </a:lstStyle>
          <a:p>
            <a:pPr>
              <a:defRPr/>
            </a:pPr>
            <a:fld id="{6E6589CB-C303-4C97-A16E-070F339119BA}" type="slidenum">
              <a:rPr lang="it-IT" altLang="it-IT"/>
              <a:pPr>
                <a:defRPr/>
              </a:pPr>
              <a:t>‹N›</a:t>
            </a:fld>
            <a:endParaRPr lang="it-IT" altLang="it-IT"/>
          </a:p>
        </p:txBody>
      </p:sp>
    </p:spTree>
    <p:extLst>
      <p:ext uri="{BB962C8B-B14F-4D97-AF65-F5344CB8AC3E}">
        <p14:creationId xmlns:p14="http://schemas.microsoft.com/office/powerpoint/2010/main" val="2574782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01C1A1B-B9E6-4CBB-8169-244604081C9F}"/>
              </a:ext>
            </a:extLst>
          </p:cNvPr>
          <p:cNvSpPr>
            <a:spLocks noGrp="1"/>
          </p:cNvSpPr>
          <p:nvPr>
            <p:ph type="dt" sz="half" idx="10"/>
          </p:nvPr>
        </p:nvSpPr>
        <p:spPr/>
        <p:txBody>
          <a:bodyPr/>
          <a:lstStyle>
            <a:lvl1pPr>
              <a:defRPr/>
            </a:lvl1pPr>
          </a:lstStyle>
          <a:p>
            <a:pPr>
              <a:defRPr/>
            </a:pPr>
            <a:fld id="{98342B09-B9B7-4590-9404-70FD1609AADF}" type="datetimeFigureOut">
              <a:rPr lang="it-IT"/>
              <a:pPr>
                <a:defRPr/>
              </a:pPr>
              <a:t>07/07/2026</a:t>
            </a:fld>
            <a:endParaRPr lang="it-IT"/>
          </a:p>
        </p:txBody>
      </p:sp>
      <p:sp>
        <p:nvSpPr>
          <p:cNvPr id="5" name="Segnaposto piè di pagina 4">
            <a:extLst>
              <a:ext uri="{FF2B5EF4-FFF2-40B4-BE49-F238E27FC236}">
                <a16:creationId xmlns:a16="http://schemas.microsoft.com/office/drawing/2014/main" id="{379C6DD3-9DEF-4480-8788-D6D98F7117D0}"/>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4B86726D-854C-4D34-8556-A29CC0686D21}"/>
              </a:ext>
            </a:extLst>
          </p:cNvPr>
          <p:cNvSpPr>
            <a:spLocks noGrp="1"/>
          </p:cNvSpPr>
          <p:nvPr>
            <p:ph type="sldNum" sz="quarter" idx="12"/>
          </p:nvPr>
        </p:nvSpPr>
        <p:spPr/>
        <p:txBody>
          <a:bodyPr/>
          <a:lstStyle>
            <a:lvl1pPr>
              <a:defRPr/>
            </a:lvl1pPr>
          </a:lstStyle>
          <a:p>
            <a:pPr>
              <a:defRPr/>
            </a:pPr>
            <a:fld id="{820BF1F2-A57C-488C-931C-A26CCA683AEE}" type="slidenum">
              <a:rPr lang="it-IT" altLang="it-IT"/>
              <a:pPr>
                <a:defRPr/>
              </a:pPr>
              <a:t>‹N›</a:t>
            </a:fld>
            <a:endParaRPr lang="it-IT" altLang="it-IT"/>
          </a:p>
        </p:txBody>
      </p:sp>
    </p:spTree>
    <p:extLst>
      <p:ext uri="{BB962C8B-B14F-4D97-AF65-F5344CB8AC3E}">
        <p14:creationId xmlns:p14="http://schemas.microsoft.com/office/powerpoint/2010/main" val="3506309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A7D66A4-D74A-43C8-A8B8-85DC1AE6D771}"/>
              </a:ext>
            </a:extLst>
          </p:cNvPr>
          <p:cNvSpPr>
            <a:spLocks noGrp="1"/>
          </p:cNvSpPr>
          <p:nvPr>
            <p:ph type="dt" sz="half" idx="10"/>
          </p:nvPr>
        </p:nvSpPr>
        <p:spPr/>
        <p:txBody>
          <a:bodyPr/>
          <a:lstStyle>
            <a:lvl1pPr>
              <a:defRPr/>
            </a:lvl1pPr>
          </a:lstStyle>
          <a:p>
            <a:pPr>
              <a:defRPr/>
            </a:pPr>
            <a:fld id="{BE101AA7-35D3-4FC7-968A-588D26AA2365}" type="datetimeFigureOut">
              <a:rPr lang="it-IT"/>
              <a:pPr>
                <a:defRPr/>
              </a:pPr>
              <a:t>07/07/2026</a:t>
            </a:fld>
            <a:endParaRPr lang="it-IT"/>
          </a:p>
        </p:txBody>
      </p:sp>
      <p:sp>
        <p:nvSpPr>
          <p:cNvPr id="5" name="Segnaposto piè di pagina 4">
            <a:extLst>
              <a:ext uri="{FF2B5EF4-FFF2-40B4-BE49-F238E27FC236}">
                <a16:creationId xmlns:a16="http://schemas.microsoft.com/office/drawing/2014/main" id="{64261A9C-1B25-4B97-B769-D921D8254D2B}"/>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88D21803-BB6B-4FBD-A769-7B6B442B1036}"/>
              </a:ext>
            </a:extLst>
          </p:cNvPr>
          <p:cNvSpPr>
            <a:spLocks noGrp="1"/>
          </p:cNvSpPr>
          <p:nvPr>
            <p:ph type="sldNum" sz="quarter" idx="12"/>
          </p:nvPr>
        </p:nvSpPr>
        <p:spPr/>
        <p:txBody>
          <a:bodyPr/>
          <a:lstStyle>
            <a:lvl1pPr>
              <a:defRPr/>
            </a:lvl1pPr>
          </a:lstStyle>
          <a:p>
            <a:pPr>
              <a:defRPr/>
            </a:pPr>
            <a:fld id="{C872C228-55E8-4D6C-A13B-EA95A93C31B8}" type="slidenum">
              <a:rPr lang="it-IT" altLang="it-IT"/>
              <a:pPr>
                <a:defRPr/>
              </a:pPr>
              <a:t>‹N›</a:t>
            </a:fld>
            <a:endParaRPr lang="it-IT" altLang="it-IT"/>
          </a:p>
        </p:txBody>
      </p:sp>
    </p:spTree>
    <p:extLst>
      <p:ext uri="{BB962C8B-B14F-4D97-AF65-F5344CB8AC3E}">
        <p14:creationId xmlns:p14="http://schemas.microsoft.com/office/powerpoint/2010/main" val="2245469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B2599716-3218-4760-9FFE-814770A7F161}"/>
              </a:ext>
            </a:extLst>
          </p:cNvPr>
          <p:cNvSpPr>
            <a:spLocks noGrp="1"/>
          </p:cNvSpPr>
          <p:nvPr>
            <p:ph type="dt" sz="half" idx="10"/>
          </p:nvPr>
        </p:nvSpPr>
        <p:spPr/>
        <p:txBody>
          <a:bodyPr/>
          <a:lstStyle>
            <a:lvl1pPr>
              <a:defRPr/>
            </a:lvl1pPr>
          </a:lstStyle>
          <a:p>
            <a:pPr>
              <a:defRPr/>
            </a:pPr>
            <a:fld id="{481C0384-11D1-4C90-B3B2-739A1669641C}" type="datetimeFigureOut">
              <a:rPr lang="it-IT"/>
              <a:pPr>
                <a:defRPr/>
              </a:pPr>
              <a:t>07/07/2026</a:t>
            </a:fld>
            <a:endParaRPr lang="it-IT"/>
          </a:p>
        </p:txBody>
      </p:sp>
      <p:sp>
        <p:nvSpPr>
          <p:cNvPr id="5" name="Segnaposto piè di pagina 4">
            <a:extLst>
              <a:ext uri="{FF2B5EF4-FFF2-40B4-BE49-F238E27FC236}">
                <a16:creationId xmlns:a16="http://schemas.microsoft.com/office/drawing/2014/main" id="{F8206991-DDA8-4612-81A0-8C8278B6AA32}"/>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6D455507-B2EE-4AAC-9AF5-B249E3612A6A}"/>
              </a:ext>
            </a:extLst>
          </p:cNvPr>
          <p:cNvSpPr>
            <a:spLocks noGrp="1"/>
          </p:cNvSpPr>
          <p:nvPr>
            <p:ph type="sldNum" sz="quarter" idx="12"/>
          </p:nvPr>
        </p:nvSpPr>
        <p:spPr/>
        <p:txBody>
          <a:bodyPr/>
          <a:lstStyle>
            <a:lvl1pPr>
              <a:defRPr/>
            </a:lvl1pPr>
          </a:lstStyle>
          <a:p>
            <a:pPr>
              <a:defRPr/>
            </a:pPr>
            <a:fld id="{898960B3-5905-4AD2-A4D6-AADC30ACBCED}" type="slidenum">
              <a:rPr lang="it-IT" altLang="it-IT"/>
              <a:pPr>
                <a:defRPr/>
              </a:pPr>
              <a:t>‹N›</a:t>
            </a:fld>
            <a:endParaRPr lang="it-IT" altLang="it-IT"/>
          </a:p>
        </p:txBody>
      </p:sp>
    </p:spTree>
    <p:extLst>
      <p:ext uri="{BB962C8B-B14F-4D97-AF65-F5344CB8AC3E}">
        <p14:creationId xmlns:p14="http://schemas.microsoft.com/office/powerpoint/2010/main" val="1496152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9DDEDACD-A1D8-454D-9D03-635561A621EA}"/>
              </a:ext>
            </a:extLst>
          </p:cNvPr>
          <p:cNvSpPr>
            <a:spLocks noGrp="1"/>
          </p:cNvSpPr>
          <p:nvPr>
            <p:ph type="dt" sz="half" idx="10"/>
          </p:nvPr>
        </p:nvSpPr>
        <p:spPr/>
        <p:txBody>
          <a:bodyPr/>
          <a:lstStyle>
            <a:lvl1pPr>
              <a:defRPr/>
            </a:lvl1pPr>
          </a:lstStyle>
          <a:p>
            <a:pPr>
              <a:defRPr/>
            </a:pPr>
            <a:fld id="{4139BF99-F09E-4551-A8A5-EEDAAC300CB9}" type="datetimeFigureOut">
              <a:rPr lang="it-IT"/>
              <a:pPr>
                <a:defRPr/>
              </a:pPr>
              <a:t>07/07/2026</a:t>
            </a:fld>
            <a:endParaRPr lang="it-IT"/>
          </a:p>
        </p:txBody>
      </p:sp>
      <p:sp>
        <p:nvSpPr>
          <p:cNvPr id="6" name="Segnaposto piè di pagina 4">
            <a:extLst>
              <a:ext uri="{FF2B5EF4-FFF2-40B4-BE49-F238E27FC236}">
                <a16:creationId xmlns:a16="http://schemas.microsoft.com/office/drawing/2014/main" id="{358AF347-EFC6-4E54-B029-8B6C4EF1762C}"/>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82081C3F-D814-4AD5-89BF-F418A67D83EA}"/>
              </a:ext>
            </a:extLst>
          </p:cNvPr>
          <p:cNvSpPr>
            <a:spLocks noGrp="1"/>
          </p:cNvSpPr>
          <p:nvPr>
            <p:ph type="sldNum" sz="quarter" idx="12"/>
          </p:nvPr>
        </p:nvSpPr>
        <p:spPr/>
        <p:txBody>
          <a:bodyPr/>
          <a:lstStyle>
            <a:lvl1pPr>
              <a:defRPr/>
            </a:lvl1pPr>
          </a:lstStyle>
          <a:p>
            <a:pPr>
              <a:defRPr/>
            </a:pPr>
            <a:fld id="{3267EFF0-6D95-4109-9F9A-B28A033AEF53}" type="slidenum">
              <a:rPr lang="it-IT" altLang="it-IT"/>
              <a:pPr>
                <a:defRPr/>
              </a:pPr>
              <a:t>‹N›</a:t>
            </a:fld>
            <a:endParaRPr lang="it-IT" altLang="it-IT"/>
          </a:p>
        </p:txBody>
      </p:sp>
    </p:spTree>
    <p:extLst>
      <p:ext uri="{BB962C8B-B14F-4D97-AF65-F5344CB8AC3E}">
        <p14:creationId xmlns:p14="http://schemas.microsoft.com/office/powerpoint/2010/main" val="2276232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96325FC9-B3D3-4F71-A6B6-F9493528622B}"/>
              </a:ext>
            </a:extLst>
          </p:cNvPr>
          <p:cNvSpPr>
            <a:spLocks noGrp="1"/>
          </p:cNvSpPr>
          <p:nvPr>
            <p:ph type="dt" sz="half" idx="10"/>
          </p:nvPr>
        </p:nvSpPr>
        <p:spPr/>
        <p:txBody>
          <a:bodyPr/>
          <a:lstStyle>
            <a:lvl1pPr>
              <a:defRPr/>
            </a:lvl1pPr>
          </a:lstStyle>
          <a:p>
            <a:pPr>
              <a:defRPr/>
            </a:pPr>
            <a:fld id="{FC1FC999-E4B1-41C7-BC18-7775D850457E}" type="datetimeFigureOut">
              <a:rPr lang="it-IT"/>
              <a:pPr>
                <a:defRPr/>
              </a:pPr>
              <a:t>07/07/2026</a:t>
            </a:fld>
            <a:endParaRPr lang="it-IT"/>
          </a:p>
        </p:txBody>
      </p:sp>
      <p:sp>
        <p:nvSpPr>
          <p:cNvPr id="8" name="Segnaposto piè di pagina 4">
            <a:extLst>
              <a:ext uri="{FF2B5EF4-FFF2-40B4-BE49-F238E27FC236}">
                <a16:creationId xmlns:a16="http://schemas.microsoft.com/office/drawing/2014/main" id="{47990CD9-CBC6-4BF2-A360-6748617DA8B4}"/>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9EDFC07C-F660-47AF-A1F8-574DF747CE0D}"/>
              </a:ext>
            </a:extLst>
          </p:cNvPr>
          <p:cNvSpPr>
            <a:spLocks noGrp="1"/>
          </p:cNvSpPr>
          <p:nvPr>
            <p:ph type="sldNum" sz="quarter" idx="12"/>
          </p:nvPr>
        </p:nvSpPr>
        <p:spPr/>
        <p:txBody>
          <a:bodyPr/>
          <a:lstStyle>
            <a:lvl1pPr>
              <a:defRPr/>
            </a:lvl1pPr>
          </a:lstStyle>
          <a:p>
            <a:pPr>
              <a:defRPr/>
            </a:pPr>
            <a:fld id="{A7BB2979-F587-4F49-9917-E6A425ADB414}" type="slidenum">
              <a:rPr lang="it-IT" altLang="it-IT"/>
              <a:pPr>
                <a:defRPr/>
              </a:pPr>
              <a:t>‹N›</a:t>
            </a:fld>
            <a:endParaRPr lang="it-IT" altLang="it-IT"/>
          </a:p>
        </p:txBody>
      </p:sp>
    </p:spTree>
    <p:extLst>
      <p:ext uri="{BB962C8B-B14F-4D97-AF65-F5344CB8AC3E}">
        <p14:creationId xmlns:p14="http://schemas.microsoft.com/office/powerpoint/2010/main" val="1955263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45B41E8B-A8E0-4CAD-B2BE-7111EB2B57D0}"/>
              </a:ext>
            </a:extLst>
          </p:cNvPr>
          <p:cNvSpPr>
            <a:spLocks noGrp="1"/>
          </p:cNvSpPr>
          <p:nvPr>
            <p:ph type="dt" sz="half" idx="10"/>
          </p:nvPr>
        </p:nvSpPr>
        <p:spPr/>
        <p:txBody>
          <a:bodyPr/>
          <a:lstStyle>
            <a:lvl1pPr>
              <a:defRPr/>
            </a:lvl1pPr>
          </a:lstStyle>
          <a:p>
            <a:pPr>
              <a:defRPr/>
            </a:pPr>
            <a:fld id="{A3F948AC-4BF6-4E5D-9CC6-9D242DF70589}" type="datetimeFigureOut">
              <a:rPr lang="it-IT"/>
              <a:pPr>
                <a:defRPr/>
              </a:pPr>
              <a:t>07/07/2026</a:t>
            </a:fld>
            <a:endParaRPr lang="it-IT"/>
          </a:p>
        </p:txBody>
      </p:sp>
      <p:sp>
        <p:nvSpPr>
          <p:cNvPr id="4" name="Segnaposto piè di pagina 4">
            <a:extLst>
              <a:ext uri="{FF2B5EF4-FFF2-40B4-BE49-F238E27FC236}">
                <a16:creationId xmlns:a16="http://schemas.microsoft.com/office/drawing/2014/main" id="{A02645ED-A00A-4C77-BA0A-938C2CEC6FAB}"/>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6D18506E-E7AF-41A6-A9D8-2A5CAB4328AF}"/>
              </a:ext>
            </a:extLst>
          </p:cNvPr>
          <p:cNvSpPr>
            <a:spLocks noGrp="1"/>
          </p:cNvSpPr>
          <p:nvPr>
            <p:ph type="sldNum" sz="quarter" idx="12"/>
          </p:nvPr>
        </p:nvSpPr>
        <p:spPr/>
        <p:txBody>
          <a:bodyPr/>
          <a:lstStyle>
            <a:lvl1pPr>
              <a:defRPr/>
            </a:lvl1pPr>
          </a:lstStyle>
          <a:p>
            <a:pPr>
              <a:defRPr/>
            </a:pPr>
            <a:fld id="{02034160-2D70-45DF-9054-F29EE49BFE27}" type="slidenum">
              <a:rPr lang="it-IT" altLang="it-IT"/>
              <a:pPr>
                <a:defRPr/>
              </a:pPr>
              <a:t>‹N›</a:t>
            </a:fld>
            <a:endParaRPr lang="it-IT" altLang="it-IT"/>
          </a:p>
        </p:txBody>
      </p:sp>
    </p:spTree>
    <p:extLst>
      <p:ext uri="{BB962C8B-B14F-4D97-AF65-F5344CB8AC3E}">
        <p14:creationId xmlns:p14="http://schemas.microsoft.com/office/powerpoint/2010/main" val="11335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80E50321-1220-4407-8310-A4FCA60E1CF0}"/>
              </a:ext>
            </a:extLst>
          </p:cNvPr>
          <p:cNvSpPr>
            <a:spLocks noGrp="1"/>
          </p:cNvSpPr>
          <p:nvPr>
            <p:ph type="dt" sz="half" idx="10"/>
          </p:nvPr>
        </p:nvSpPr>
        <p:spPr/>
        <p:txBody>
          <a:bodyPr/>
          <a:lstStyle>
            <a:lvl1pPr>
              <a:defRPr/>
            </a:lvl1pPr>
          </a:lstStyle>
          <a:p>
            <a:pPr>
              <a:defRPr/>
            </a:pPr>
            <a:fld id="{74D4D1F0-6DB1-4FC4-96B3-3FB62DB0870E}" type="datetimeFigureOut">
              <a:rPr lang="it-IT"/>
              <a:pPr>
                <a:defRPr/>
              </a:pPr>
              <a:t>07/07/2026</a:t>
            </a:fld>
            <a:endParaRPr lang="it-IT"/>
          </a:p>
        </p:txBody>
      </p:sp>
      <p:sp>
        <p:nvSpPr>
          <p:cNvPr id="3" name="Segnaposto piè di pagina 4">
            <a:extLst>
              <a:ext uri="{FF2B5EF4-FFF2-40B4-BE49-F238E27FC236}">
                <a16:creationId xmlns:a16="http://schemas.microsoft.com/office/drawing/2014/main" id="{55E2EE20-25F1-4EE5-9A5C-1434C19E7820}"/>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C78922F2-79FE-4902-A23A-F531CE5FE9B9}"/>
              </a:ext>
            </a:extLst>
          </p:cNvPr>
          <p:cNvSpPr>
            <a:spLocks noGrp="1"/>
          </p:cNvSpPr>
          <p:nvPr>
            <p:ph type="sldNum" sz="quarter" idx="12"/>
          </p:nvPr>
        </p:nvSpPr>
        <p:spPr/>
        <p:txBody>
          <a:bodyPr/>
          <a:lstStyle>
            <a:lvl1pPr>
              <a:defRPr/>
            </a:lvl1pPr>
          </a:lstStyle>
          <a:p>
            <a:pPr>
              <a:defRPr/>
            </a:pPr>
            <a:fld id="{D2016B3B-2A7D-4B94-A2C5-5E28E440FDC1}" type="slidenum">
              <a:rPr lang="it-IT" altLang="it-IT"/>
              <a:pPr>
                <a:defRPr/>
              </a:pPr>
              <a:t>‹N›</a:t>
            </a:fld>
            <a:endParaRPr lang="it-IT" altLang="it-IT"/>
          </a:p>
        </p:txBody>
      </p:sp>
    </p:spTree>
    <p:extLst>
      <p:ext uri="{BB962C8B-B14F-4D97-AF65-F5344CB8AC3E}">
        <p14:creationId xmlns:p14="http://schemas.microsoft.com/office/powerpoint/2010/main" val="276386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309D4ED2-775B-4318-989D-14E3FE2BC9D9}"/>
              </a:ext>
            </a:extLst>
          </p:cNvPr>
          <p:cNvSpPr>
            <a:spLocks noGrp="1"/>
          </p:cNvSpPr>
          <p:nvPr>
            <p:ph type="dt" sz="half" idx="10"/>
          </p:nvPr>
        </p:nvSpPr>
        <p:spPr/>
        <p:txBody>
          <a:bodyPr/>
          <a:lstStyle>
            <a:lvl1pPr>
              <a:defRPr/>
            </a:lvl1pPr>
          </a:lstStyle>
          <a:p>
            <a:pPr>
              <a:defRPr/>
            </a:pPr>
            <a:fld id="{26DBA0C1-6159-4BA3-B2D0-FCE41AECB693}" type="datetimeFigureOut">
              <a:rPr lang="it-IT"/>
              <a:pPr>
                <a:defRPr/>
              </a:pPr>
              <a:t>07/07/2026</a:t>
            </a:fld>
            <a:endParaRPr lang="it-IT"/>
          </a:p>
        </p:txBody>
      </p:sp>
      <p:sp>
        <p:nvSpPr>
          <p:cNvPr id="6" name="Segnaposto piè di pagina 4">
            <a:extLst>
              <a:ext uri="{FF2B5EF4-FFF2-40B4-BE49-F238E27FC236}">
                <a16:creationId xmlns:a16="http://schemas.microsoft.com/office/drawing/2014/main" id="{25DD05FC-496B-4995-AEAD-74DC401592A3}"/>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09B788DF-FBCB-4489-ABC6-9E3BE12DD8CF}"/>
              </a:ext>
            </a:extLst>
          </p:cNvPr>
          <p:cNvSpPr>
            <a:spLocks noGrp="1"/>
          </p:cNvSpPr>
          <p:nvPr>
            <p:ph type="sldNum" sz="quarter" idx="12"/>
          </p:nvPr>
        </p:nvSpPr>
        <p:spPr/>
        <p:txBody>
          <a:bodyPr/>
          <a:lstStyle>
            <a:lvl1pPr>
              <a:defRPr/>
            </a:lvl1pPr>
          </a:lstStyle>
          <a:p>
            <a:pPr>
              <a:defRPr/>
            </a:pPr>
            <a:fld id="{BC58A807-FC77-4F20-AC63-54B9454D63BD}" type="slidenum">
              <a:rPr lang="it-IT" altLang="it-IT"/>
              <a:pPr>
                <a:defRPr/>
              </a:pPr>
              <a:t>‹N›</a:t>
            </a:fld>
            <a:endParaRPr lang="it-IT" altLang="it-IT"/>
          </a:p>
        </p:txBody>
      </p:sp>
    </p:spTree>
    <p:extLst>
      <p:ext uri="{BB962C8B-B14F-4D97-AF65-F5344CB8AC3E}">
        <p14:creationId xmlns:p14="http://schemas.microsoft.com/office/powerpoint/2010/main" val="2784347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7694AB79-EA5C-4FE4-8084-5FE99A1F62FA}"/>
              </a:ext>
            </a:extLst>
          </p:cNvPr>
          <p:cNvSpPr>
            <a:spLocks noGrp="1"/>
          </p:cNvSpPr>
          <p:nvPr>
            <p:ph type="dt" sz="half" idx="10"/>
          </p:nvPr>
        </p:nvSpPr>
        <p:spPr/>
        <p:txBody>
          <a:bodyPr/>
          <a:lstStyle>
            <a:lvl1pPr>
              <a:defRPr/>
            </a:lvl1pPr>
          </a:lstStyle>
          <a:p>
            <a:pPr>
              <a:defRPr/>
            </a:pPr>
            <a:fld id="{BAF69636-91E5-4D27-8E09-3D5B47F97927}" type="datetimeFigureOut">
              <a:rPr lang="it-IT"/>
              <a:pPr>
                <a:defRPr/>
              </a:pPr>
              <a:t>07/07/2026</a:t>
            </a:fld>
            <a:endParaRPr lang="it-IT"/>
          </a:p>
        </p:txBody>
      </p:sp>
      <p:sp>
        <p:nvSpPr>
          <p:cNvPr id="6" name="Segnaposto piè di pagina 4">
            <a:extLst>
              <a:ext uri="{FF2B5EF4-FFF2-40B4-BE49-F238E27FC236}">
                <a16:creationId xmlns:a16="http://schemas.microsoft.com/office/drawing/2014/main" id="{72F8E0FB-5A0C-4AD3-848C-4955E61D5C55}"/>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6A169F07-51E2-440A-BBF4-C55348D0587A}"/>
              </a:ext>
            </a:extLst>
          </p:cNvPr>
          <p:cNvSpPr>
            <a:spLocks noGrp="1"/>
          </p:cNvSpPr>
          <p:nvPr>
            <p:ph type="sldNum" sz="quarter" idx="12"/>
          </p:nvPr>
        </p:nvSpPr>
        <p:spPr/>
        <p:txBody>
          <a:bodyPr/>
          <a:lstStyle>
            <a:lvl1pPr>
              <a:defRPr/>
            </a:lvl1pPr>
          </a:lstStyle>
          <a:p>
            <a:pPr>
              <a:defRPr/>
            </a:pPr>
            <a:fld id="{9DA24F50-A45E-4024-BF6B-FE33FDA204DC}" type="slidenum">
              <a:rPr lang="it-IT" altLang="it-IT"/>
              <a:pPr>
                <a:defRPr/>
              </a:pPr>
              <a:t>‹N›</a:t>
            </a:fld>
            <a:endParaRPr lang="it-IT" altLang="it-IT"/>
          </a:p>
        </p:txBody>
      </p:sp>
    </p:spTree>
    <p:extLst>
      <p:ext uri="{BB962C8B-B14F-4D97-AF65-F5344CB8AC3E}">
        <p14:creationId xmlns:p14="http://schemas.microsoft.com/office/powerpoint/2010/main" val="3567150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a:extLst>
              <a:ext uri="{FF2B5EF4-FFF2-40B4-BE49-F238E27FC236}">
                <a16:creationId xmlns:a16="http://schemas.microsoft.com/office/drawing/2014/main" id="{30C6E641-1C3B-4DA1-9354-0284DDCBFD2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Segnaposto testo 2">
            <a:extLst>
              <a:ext uri="{FF2B5EF4-FFF2-40B4-BE49-F238E27FC236}">
                <a16:creationId xmlns:a16="http://schemas.microsoft.com/office/drawing/2014/main" id="{23B1943A-BF66-4A0A-8D6C-9ECC7C5D146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367A1237-F5B5-4371-AEB2-38E9021DBA3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D0E42FC-6E0A-4948-B8F6-BA11B207504F}" type="datetimeFigureOut">
              <a:rPr lang="it-IT"/>
              <a:pPr>
                <a:defRPr/>
              </a:pPr>
              <a:t>07/07/2026</a:t>
            </a:fld>
            <a:endParaRPr lang="it-IT"/>
          </a:p>
        </p:txBody>
      </p:sp>
      <p:sp>
        <p:nvSpPr>
          <p:cNvPr id="5" name="Segnaposto piè di pagina 4">
            <a:extLst>
              <a:ext uri="{FF2B5EF4-FFF2-40B4-BE49-F238E27FC236}">
                <a16:creationId xmlns:a16="http://schemas.microsoft.com/office/drawing/2014/main" id="{CBBB37B8-6E52-4005-80CC-10E66171E4C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it-IT"/>
          </a:p>
        </p:txBody>
      </p:sp>
      <p:sp>
        <p:nvSpPr>
          <p:cNvPr id="6" name="Segnaposto numero diapositiva 5">
            <a:extLst>
              <a:ext uri="{FF2B5EF4-FFF2-40B4-BE49-F238E27FC236}">
                <a16:creationId xmlns:a16="http://schemas.microsoft.com/office/drawing/2014/main" id="{49BE4511-7658-491B-B6BD-74E0D13275D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26BDC61E-74CA-4939-8552-862B849B8093}"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lavoripubblici.it/normativa/20170619/Decreto-Assessore-per-il-territorio-e-l-ambiente-della-Regione-siciliana-n-186-del-19-giugno-2017-17247.html"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www.lavoripubblici.it/normativa/20170619/Decreto-Assessore-per-il-territorio-e-l-ambiente-della-Regione-siciliana-n-186-del-19-giugno-2017-17247.html"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1 6">
            <a:extLst>
              <a:ext uri="{FF2B5EF4-FFF2-40B4-BE49-F238E27FC236}">
                <a16:creationId xmlns:a16="http://schemas.microsoft.com/office/drawing/2014/main" id="{AEDAED51-2928-49D2-B017-937268B8C832}"/>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1 11">
            <a:extLst>
              <a:ext uri="{FF2B5EF4-FFF2-40B4-BE49-F238E27FC236}">
                <a16:creationId xmlns:a16="http://schemas.microsoft.com/office/drawing/2014/main" id="{CFEA1124-02F5-4DDC-A92B-253CB54F17BB}"/>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pic>
        <p:nvPicPr>
          <p:cNvPr id="15" name="Picture 2" descr="C:\Documents and Settings\Mario\Desktop\LOGO_ORDINE.jpg">
            <a:extLst>
              <a:ext uri="{FF2B5EF4-FFF2-40B4-BE49-F238E27FC236}">
                <a16:creationId xmlns:a16="http://schemas.microsoft.com/office/drawing/2014/main" id="{E310A5AE-94DB-456D-ABB9-75F8A552800C}"/>
              </a:ext>
            </a:extLst>
          </p:cNvPr>
          <p:cNvPicPr>
            <a:picLocks noChangeAspect="1" noChangeArrowheads="1"/>
          </p:cNvPicPr>
          <p:nvPr/>
        </p:nvPicPr>
        <p:blipFill>
          <a:blip r:embed="rId2" cstate="print"/>
          <a:srcRect/>
          <a:stretch>
            <a:fillRect/>
          </a:stretch>
        </p:blipFill>
        <p:spPr bwMode="auto">
          <a:xfrm>
            <a:off x="395536" y="141008"/>
            <a:ext cx="1177925" cy="1177925"/>
          </a:xfrm>
          <a:prstGeom prst="rect">
            <a:avLst/>
          </a:prstGeom>
          <a:noFill/>
          <a:ln w="9525">
            <a:noFill/>
            <a:miter lim="800000"/>
            <a:headEnd/>
            <a:tailEnd/>
          </a:ln>
        </p:spPr>
      </p:pic>
      <p:pic>
        <p:nvPicPr>
          <p:cNvPr id="16" name="Picture 2" descr="F:\dicar.png">
            <a:extLst>
              <a:ext uri="{FF2B5EF4-FFF2-40B4-BE49-F238E27FC236}">
                <a16:creationId xmlns:a16="http://schemas.microsoft.com/office/drawing/2014/main" id="{2305602F-6759-4C0A-90CA-8E567A9C0BD1}"/>
              </a:ext>
            </a:extLst>
          </p:cNvPr>
          <p:cNvPicPr>
            <a:picLocks noChangeAspect="1" noChangeArrowheads="1"/>
          </p:cNvPicPr>
          <p:nvPr/>
        </p:nvPicPr>
        <p:blipFill>
          <a:blip r:embed="rId3"/>
          <a:srcRect/>
          <a:stretch>
            <a:fillRect/>
          </a:stretch>
        </p:blipFill>
        <p:spPr bwMode="auto">
          <a:xfrm>
            <a:off x="2755572" y="65070"/>
            <a:ext cx="1087425" cy="1288018"/>
          </a:xfrm>
          <a:prstGeom prst="rect">
            <a:avLst/>
          </a:prstGeom>
          <a:noFill/>
        </p:spPr>
      </p:pic>
      <p:pic>
        <p:nvPicPr>
          <p:cNvPr id="17" name="Picture 3" descr="F:\dieei.jpg">
            <a:extLst>
              <a:ext uri="{FF2B5EF4-FFF2-40B4-BE49-F238E27FC236}">
                <a16:creationId xmlns:a16="http://schemas.microsoft.com/office/drawing/2014/main" id="{7CF6CC73-B210-40A8-9FD2-AC0633322206}"/>
              </a:ext>
            </a:extLst>
          </p:cNvPr>
          <p:cNvPicPr>
            <a:picLocks noChangeAspect="1" noChangeArrowheads="1"/>
          </p:cNvPicPr>
          <p:nvPr/>
        </p:nvPicPr>
        <p:blipFill>
          <a:blip r:embed="rId4"/>
          <a:srcRect/>
          <a:stretch>
            <a:fillRect/>
          </a:stretch>
        </p:blipFill>
        <p:spPr bwMode="auto">
          <a:xfrm>
            <a:off x="5300615" y="219008"/>
            <a:ext cx="1000132" cy="1064361"/>
          </a:xfrm>
          <a:prstGeom prst="rect">
            <a:avLst/>
          </a:prstGeom>
          <a:noFill/>
        </p:spPr>
      </p:pic>
      <p:cxnSp>
        <p:nvCxnSpPr>
          <p:cNvPr id="18" name="Connettore 1 11">
            <a:extLst>
              <a:ext uri="{FF2B5EF4-FFF2-40B4-BE49-F238E27FC236}">
                <a16:creationId xmlns:a16="http://schemas.microsoft.com/office/drawing/2014/main" id="{239C5A06-1130-43CA-B02F-D7F2E0E34B31}"/>
              </a:ext>
            </a:extLst>
          </p:cNvPr>
          <p:cNvCxnSpPr/>
          <p:nvPr/>
        </p:nvCxnSpPr>
        <p:spPr>
          <a:xfrm>
            <a:off x="142844" y="1500174"/>
            <a:ext cx="8855075"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9" name="CasellaDiTesto 16">
            <a:extLst>
              <a:ext uri="{FF2B5EF4-FFF2-40B4-BE49-F238E27FC236}">
                <a16:creationId xmlns:a16="http://schemas.microsoft.com/office/drawing/2014/main" id="{EB602381-BD2B-422B-827E-926E9B0725E1}"/>
              </a:ext>
            </a:extLst>
          </p:cNvPr>
          <p:cNvSpPr txBox="1">
            <a:spLocks noChangeArrowheads="1"/>
          </p:cNvSpPr>
          <p:nvPr/>
        </p:nvSpPr>
        <p:spPr bwMode="auto">
          <a:xfrm>
            <a:off x="-32" y="1881175"/>
            <a:ext cx="9144000" cy="2492990"/>
          </a:xfrm>
          <a:prstGeom prst="rect">
            <a:avLst/>
          </a:prstGeom>
          <a:noFill/>
          <a:ln w="9525">
            <a:noFill/>
            <a:miter lim="800000"/>
            <a:headEnd/>
            <a:tailEnd/>
          </a:ln>
        </p:spPr>
        <p:txBody>
          <a:bodyPr wrap="square">
            <a:spAutoFit/>
          </a:bodyPr>
          <a:lstStyle/>
          <a:p>
            <a:pPr algn="ctr">
              <a:defRPr/>
            </a:pPr>
            <a:r>
              <a:rPr lang="it-IT" sz="2400" b="1" dirty="0">
                <a:solidFill>
                  <a:schemeClr val="tx2">
                    <a:lumMod val="75000"/>
                  </a:schemeClr>
                </a:solidFill>
                <a:latin typeface="+mn-lt"/>
                <a:ea typeface="Verdana" pitchFamily="34" charset="0"/>
                <a:cs typeface="Arial" pitchFamily="34" charset="0"/>
              </a:rPr>
              <a:t>Ordine degli Ingegneri della Provincia di Catania</a:t>
            </a:r>
          </a:p>
          <a:p>
            <a:pPr algn="ctr">
              <a:defRPr/>
            </a:pPr>
            <a:endParaRPr lang="it-IT" sz="2800" b="1" dirty="0">
              <a:latin typeface="+mn-lt"/>
              <a:ea typeface="Verdana" pitchFamily="34" charset="0"/>
              <a:cs typeface="Arial" pitchFamily="34" charset="0"/>
            </a:endParaRPr>
          </a:p>
          <a:p>
            <a:pPr algn="ctr">
              <a:defRPr/>
            </a:pPr>
            <a:r>
              <a:rPr lang="it-IT" sz="2800" b="1" dirty="0">
                <a:solidFill>
                  <a:srgbClr val="00B050"/>
                </a:solidFill>
                <a:latin typeface="+mn-lt"/>
                <a:ea typeface="Verdana" pitchFamily="34" charset="0"/>
                <a:cs typeface="Arial" pitchFamily="34" charset="0"/>
              </a:rPr>
              <a:t>Incontri di preparazione agli esami di abilitazione </a:t>
            </a:r>
          </a:p>
          <a:p>
            <a:pPr algn="ctr">
              <a:defRPr/>
            </a:pPr>
            <a:endParaRPr lang="it-IT" sz="2800" b="1" dirty="0">
              <a:solidFill>
                <a:srgbClr val="00B050"/>
              </a:solidFill>
              <a:latin typeface="+mn-lt"/>
              <a:ea typeface="Verdana" pitchFamily="34" charset="0"/>
              <a:cs typeface="Arial" pitchFamily="34" charset="0"/>
            </a:endParaRPr>
          </a:p>
          <a:p>
            <a:pPr algn="ctr">
              <a:defRPr/>
            </a:pPr>
            <a:r>
              <a:rPr lang="it-IT" sz="2400" b="1" dirty="0">
                <a:solidFill>
                  <a:srgbClr val="FF0000"/>
                </a:solidFill>
                <a:latin typeface="+mn-lt"/>
                <a:ea typeface="Verdana" pitchFamily="34" charset="0"/>
                <a:cs typeface="Arial" pitchFamily="34" charset="0"/>
              </a:rPr>
              <a:t>IL PROCEDIMENTO EDILIZIO</a:t>
            </a:r>
          </a:p>
          <a:p>
            <a:pPr algn="ctr">
              <a:defRPr/>
            </a:pPr>
            <a:r>
              <a:rPr lang="it-IT" sz="2400" b="1" dirty="0">
                <a:solidFill>
                  <a:srgbClr val="FF0000"/>
                </a:solidFill>
                <a:latin typeface="+mn-lt"/>
                <a:ea typeface="Verdana" pitchFamily="34" charset="0"/>
                <a:cs typeface="Arial" pitchFamily="34" charset="0"/>
              </a:rPr>
              <a:t>- INTERVENTI EDILIZI E TITOLI ABILITATIVI -</a:t>
            </a:r>
          </a:p>
        </p:txBody>
      </p:sp>
      <p:cxnSp>
        <p:nvCxnSpPr>
          <p:cNvPr id="20" name="Connettore 1 22">
            <a:extLst>
              <a:ext uri="{FF2B5EF4-FFF2-40B4-BE49-F238E27FC236}">
                <a16:creationId xmlns:a16="http://schemas.microsoft.com/office/drawing/2014/main" id="{C9BE730C-F2C7-4D61-80BE-8FE0006976A6}"/>
              </a:ext>
            </a:extLst>
          </p:cNvPr>
          <p:cNvCxnSpPr/>
          <p:nvPr/>
        </p:nvCxnSpPr>
        <p:spPr>
          <a:xfrm flipV="1">
            <a:off x="142844" y="1643050"/>
            <a:ext cx="8855075"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pic>
        <p:nvPicPr>
          <p:cNvPr id="21" name="Immagine 20">
            <a:extLst>
              <a:ext uri="{FF2B5EF4-FFF2-40B4-BE49-F238E27FC236}">
                <a16:creationId xmlns:a16="http://schemas.microsoft.com/office/drawing/2014/main" id="{56FFCCFE-509D-4889-B523-3B2012DE18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9700" y="145594"/>
            <a:ext cx="744124" cy="1126971"/>
          </a:xfrm>
          <a:prstGeom prst="rect">
            <a:avLst/>
          </a:prstGeom>
        </p:spPr>
      </p:pic>
      <p:sp>
        <p:nvSpPr>
          <p:cNvPr id="22" name="Text Box 14">
            <a:extLst>
              <a:ext uri="{FF2B5EF4-FFF2-40B4-BE49-F238E27FC236}">
                <a16:creationId xmlns:a16="http://schemas.microsoft.com/office/drawing/2014/main" id="{6B9A1180-BEE5-49CC-8D12-C19B64A817D7}"/>
              </a:ext>
            </a:extLst>
          </p:cNvPr>
          <p:cNvSpPr txBox="1">
            <a:spLocks noChangeArrowheads="1"/>
          </p:cNvSpPr>
          <p:nvPr/>
        </p:nvSpPr>
        <p:spPr bwMode="auto">
          <a:xfrm>
            <a:off x="-32" y="4711713"/>
            <a:ext cx="9144000" cy="954107"/>
          </a:xfrm>
          <a:prstGeom prst="rect">
            <a:avLst/>
          </a:prstGeom>
          <a:noFill/>
          <a:ln w="9525">
            <a:noFill/>
            <a:miter lim="800000"/>
            <a:headEnd/>
            <a:tailEnd/>
          </a:ln>
          <a:effectLst/>
        </p:spPr>
        <p:txBody>
          <a:bodyPr wrap="square">
            <a:spAutoFit/>
          </a:bodyPr>
          <a:lstStyle/>
          <a:p>
            <a:pPr algn="ctr">
              <a:defRPr/>
            </a:pPr>
            <a:endParaRPr lang="it-IT" sz="2000" b="1" dirty="0">
              <a:solidFill>
                <a:srgbClr val="002060"/>
              </a:solidFill>
              <a:latin typeface="+mn-lt"/>
              <a:ea typeface="Verdana" pitchFamily="34" charset="0"/>
              <a:cs typeface="Verdana" pitchFamily="34" charset="0"/>
            </a:endParaRPr>
          </a:p>
          <a:p>
            <a:pPr algn="ctr">
              <a:defRPr/>
            </a:pPr>
            <a:r>
              <a:rPr lang="it-IT" sz="2000" b="1" dirty="0">
                <a:solidFill>
                  <a:srgbClr val="002060"/>
                </a:solidFill>
                <a:latin typeface="+mn-lt"/>
                <a:ea typeface="Verdana" pitchFamily="34" charset="0"/>
                <a:cs typeface="Verdana" pitchFamily="34" charset="0"/>
              </a:rPr>
              <a:t>07 LUGLIO 2026</a:t>
            </a:r>
          </a:p>
          <a:p>
            <a:pPr algn="ctr">
              <a:defRPr/>
            </a:pPr>
            <a:endParaRPr lang="it-IT" sz="1600" b="1" dirty="0">
              <a:solidFill>
                <a:srgbClr val="00206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23" name="Text Box 14">
            <a:extLst>
              <a:ext uri="{FF2B5EF4-FFF2-40B4-BE49-F238E27FC236}">
                <a16:creationId xmlns:a16="http://schemas.microsoft.com/office/drawing/2014/main" id="{A0E0BED0-1D1D-4DB7-B3BF-863D0B621899}"/>
              </a:ext>
            </a:extLst>
          </p:cNvPr>
          <p:cNvSpPr txBox="1">
            <a:spLocks noChangeArrowheads="1"/>
          </p:cNvSpPr>
          <p:nvPr/>
        </p:nvSpPr>
        <p:spPr bwMode="auto">
          <a:xfrm>
            <a:off x="6804248" y="5642750"/>
            <a:ext cx="2193671" cy="954107"/>
          </a:xfrm>
          <a:prstGeom prst="rect">
            <a:avLst/>
          </a:prstGeom>
          <a:noFill/>
          <a:ln w="9525">
            <a:noFill/>
            <a:miter lim="800000"/>
            <a:headEnd/>
            <a:tailEnd/>
          </a:ln>
          <a:effectLst/>
        </p:spPr>
        <p:txBody>
          <a:bodyPr wrap="square">
            <a:spAutoFit/>
          </a:bodyPr>
          <a:lstStyle/>
          <a:p>
            <a:pPr>
              <a:defRPr/>
            </a:pPr>
            <a:r>
              <a:rPr lang="it-IT" sz="2000" dirty="0">
                <a:solidFill>
                  <a:srgbClr val="002060"/>
                </a:solidFill>
                <a:latin typeface="+mn-lt"/>
                <a:ea typeface="Verdana" pitchFamily="34" charset="0"/>
                <a:cs typeface="Verdana" pitchFamily="34" charset="0"/>
              </a:rPr>
              <a:t>Relatore: </a:t>
            </a:r>
          </a:p>
          <a:p>
            <a:pPr>
              <a:defRPr/>
            </a:pPr>
            <a:r>
              <a:rPr lang="it-IT" sz="2000" dirty="0">
                <a:solidFill>
                  <a:srgbClr val="002060"/>
                </a:solidFill>
                <a:latin typeface="+mn-lt"/>
                <a:ea typeface="Verdana" pitchFamily="34" charset="0"/>
                <a:cs typeface="Verdana" pitchFamily="34" charset="0"/>
              </a:rPr>
              <a:t>Davide Salvà</a:t>
            </a:r>
          </a:p>
          <a:p>
            <a:pPr algn="ctr">
              <a:defRPr/>
            </a:pPr>
            <a:endParaRPr lang="it-IT" sz="1600" b="1" dirty="0">
              <a:solidFill>
                <a:srgbClr val="00206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9E982493-59A3-4BC2-9A89-9AD7D1E97974}"/>
              </a:ext>
            </a:extLst>
          </p:cNvPr>
          <p:cNvSpPr/>
          <p:nvPr/>
        </p:nvSpPr>
        <p:spPr>
          <a:xfrm>
            <a:off x="1763688" y="332656"/>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Gli interventi edilizi</a:t>
            </a:r>
          </a:p>
        </p:txBody>
      </p:sp>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3" y="1990212"/>
            <a:ext cx="6696744" cy="720056"/>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EDILIZIA LIBERA</a:t>
            </a:r>
          </a:p>
          <a:p>
            <a:pPr algn="ctr" eaLnBrk="1" hangingPunct="1">
              <a:defRPr/>
            </a:pPr>
            <a:r>
              <a:rPr lang="it-IT" sz="1400" b="1" dirty="0"/>
              <a:t>art. 6 – DPR 380/2001 recepito con modifiche dall’art. 3 della L.R. 16/2016 e modificato dall’art. 4 della L.R. 23/2021</a:t>
            </a:r>
          </a:p>
        </p:txBody>
      </p:sp>
      <p:sp>
        <p:nvSpPr>
          <p:cNvPr id="25" name="Rettangolo arrotondato 24">
            <a:extLst>
              <a:ext uri="{FF2B5EF4-FFF2-40B4-BE49-F238E27FC236}">
                <a16:creationId xmlns:a16="http://schemas.microsoft.com/office/drawing/2014/main" id="{B1137A35-9B7D-435E-99A3-C175DA8119D7}"/>
              </a:ext>
            </a:extLst>
          </p:cNvPr>
          <p:cNvSpPr/>
          <p:nvPr/>
        </p:nvSpPr>
        <p:spPr>
          <a:xfrm>
            <a:off x="1763713" y="1340768"/>
            <a:ext cx="6696075" cy="360363"/>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r" eaLnBrk="1" hangingPunct="1">
              <a:defRPr/>
            </a:pPr>
            <a:r>
              <a:rPr lang="it-IT" b="1" dirty="0">
                <a:solidFill>
                  <a:srgbClr val="FF0000"/>
                </a:solidFill>
              </a:rPr>
              <a:t>ATTIVITÀ EDILIZIA E TITOLI ABILITATIVI</a:t>
            </a:r>
          </a:p>
        </p:txBody>
      </p:sp>
      <p:sp>
        <p:nvSpPr>
          <p:cNvPr id="27" name="Rettangolo arrotondato 26">
            <a:extLst>
              <a:ext uri="{FF2B5EF4-FFF2-40B4-BE49-F238E27FC236}">
                <a16:creationId xmlns:a16="http://schemas.microsoft.com/office/drawing/2014/main" id="{1BB6F35D-4AFE-430D-8627-A774BB285835}"/>
              </a:ext>
            </a:extLst>
          </p:cNvPr>
          <p:cNvSpPr/>
          <p:nvPr/>
        </p:nvSpPr>
        <p:spPr>
          <a:xfrm>
            <a:off x="684212" y="3050564"/>
            <a:ext cx="7775575" cy="2960267"/>
          </a:xfrm>
          <a:prstGeom prst="roundRect">
            <a:avLst/>
          </a:prstGeom>
          <a:solidFill>
            <a:schemeClr val="accent5">
              <a:lumMod val="40000"/>
              <a:lumOff val="60000"/>
            </a:schemeClr>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b="1" dirty="0">
                <a:solidFill>
                  <a:srgbClr val="000000"/>
                </a:solidFill>
              </a:rPr>
              <a:t>(L.R. 23/2021, art. 4, comma 1)</a:t>
            </a:r>
          </a:p>
          <a:p>
            <a:pPr algn="just"/>
            <a:endParaRPr lang="it-IT" sz="1600" dirty="0">
              <a:solidFill>
                <a:srgbClr val="000000"/>
              </a:solidFill>
            </a:endParaRPr>
          </a:p>
          <a:p>
            <a:pPr algn="just"/>
            <a:r>
              <a:rPr lang="it-IT" sz="1600" dirty="0">
                <a:solidFill>
                  <a:srgbClr val="000000"/>
                </a:solidFill>
              </a:rPr>
              <a:t>L’articolo 3 della legge regionale 10 agosto 2016, n. 16 è sostituito dal seguente:</a:t>
            </a:r>
          </a:p>
          <a:p>
            <a:pPr algn="just"/>
            <a:endParaRPr lang="it-IT" sz="1600" dirty="0">
              <a:solidFill>
                <a:srgbClr val="000000"/>
              </a:solidFill>
            </a:endParaRPr>
          </a:p>
          <a:p>
            <a:pPr algn="just"/>
            <a:r>
              <a:rPr lang="it-IT" sz="1600" dirty="0">
                <a:solidFill>
                  <a:srgbClr val="000000"/>
                </a:solidFill>
              </a:rPr>
              <a:t>Fatte salve le prescrizioni degli strumenti urbanistici comunali, e comunque nel rispetto delle altre normative di settore aventi incidenza sulla disciplina dell’attività edilizia e, in particolare, delle norme antisismiche, di sicurezza, antincendio, igienico-sanitarie, di quelle relative all’efficienza energetica, di tutela dal rischio idrogeologico nonché delle disposizioni contenute nel codice dei beni culturali e del paesaggio di cui al decreto legislativo 22 gennaio 2004, n. 42 e successive modificazioni, </a:t>
            </a:r>
            <a:r>
              <a:rPr lang="it-IT" sz="1600" b="1" dirty="0">
                <a:solidFill>
                  <a:srgbClr val="000000"/>
                </a:solidFill>
              </a:rPr>
              <a:t>i seguenti interventi sono eseguiti senza alcun titolo abilitativo</a:t>
            </a:r>
            <a:r>
              <a:rPr lang="it-IT" sz="1600" dirty="0">
                <a:solidFill>
                  <a:srgbClr val="000000"/>
                </a:solidFill>
              </a:rPr>
              <a:t>:</a:t>
            </a:r>
          </a:p>
        </p:txBody>
      </p:sp>
      <p:sp>
        <p:nvSpPr>
          <p:cNvPr id="3" name="CasellaDiTesto 2">
            <a:extLst>
              <a:ext uri="{FF2B5EF4-FFF2-40B4-BE49-F238E27FC236}">
                <a16:creationId xmlns:a16="http://schemas.microsoft.com/office/drawing/2014/main" id="{79407C8D-5836-4657-961F-23D0E921348C}"/>
              </a:ext>
            </a:extLst>
          </p:cNvPr>
          <p:cNvSpPr txBox="1"/>
          <p:nvPr/>
        </p:nvSpPr>
        <p:spPr>
          <a:xfrm>
            <a:off x="7596336" y="6083062"/>
            <a:ext cx="1107996" cy="369332"/>
          </a:xfrm>
          <a:prstGeom prst="rect">
            <a:avLst/>
          </a:prstGeom>
          <a:noFill/>
        </p:spPr>
        <p:txBody>
          <a:bodyPr wrap="none" rtlCol="0">
            <a:spAutoFit/>
          </a:bodyPr>
          <a:lstStyle/>
          <a:p>
            <a:r>
              <a:rPr lang="it-IT" i="1" dirty="0"/>
              <a:t>Continua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04664"/>
            <a:ext cx="6696744" cy="719634"/>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EDILIZIA LIBERA</a:t>
            </a:r>
          </a:p>
          <a:p>
            <a:pPr algn="ctr" eaLnBrk="1" hangingPunct="1">
              <a:defRPr/>
            </a:pPr>
            <a:r>
              <a:rPr lang="it-IT" sz="1400" b="1" dirty="0"/>
              <a:t>art. 6 – DPR 380/2001 recepito con modifiche dall’art. 3 della L.R. 16/2016 e modificato dall’art. 4 della L.R. 23/2021</a:t>
            </a:r>
          </a:p>
        </p:txBody>
      </p:sp>
      <p:sp>
        <p:nvSpPr>
          <p:cNvPr id="27" name="Rettangolo arrotondato 26">
            <a:extLst>
              <a:ext uri="{FF2B5EF4-FFF2-40B4-BE49-F238E27FC236}">
                <a16:creationId xmlns:a16="http://schemas.microsoft.com/office/drawing/2014/main" id="{1BB6F35D-4AFE-430D-8627-A774BB285835}"/>
              </a:ext>
            </a:extLst>
          </p:cNvPr>
          <p:cNvSpPr/>
          <p:nvPr/>
        </p:nvSpPr>
        <p:spPr>
          <a:xfrm>
            <a:off x="684213" y="1268760"/>
            <a:ext cx="7775575" cy="4752528"/>
          </a:xfrm>
          <a:prstGeom prst="roundRect">
            <a:avLst/>
          </a:prstGeom>
          <a:solidFill>
            <a:schemeClr val="accent5">
              <a:lumMod val="40000"/>
              <a:lumOff val="60000"/>
            </a:schemeClr>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500" dirty="0">
                <a:solidFill>
                  <a:srgbClr val="000000"/>
                </a:solidFill>
                <a:latin typeface="Calibri" panose="020F0502020204030204" pitchFamily="34" charset="0"/>
                <a:cs typeface="Calibri" panose="020F0502020204030204" pitchFamily="34" charset="0"/>
              </a:rPr>
              <a:t>a) </a:t>
            </a:r>
            <a:r>
              <a:rPr lang="it-IT" sz="1500" b="1" dirty="0">
                <a:solidFill>
                  <a:srgbClr val="000000"/>
                </a:solidFill>
                <a:latin typeface="Calibri" panose="020F0502020204030204" pitchFamily="34" charset="0"/>
                <a:cs typeface="Calibri" panose="020F0502020204030204" pitchFamily="34" charset="0"/>
              </a:rPr>
              <a:t>gli interventi di manutenzione ordinaria </a:t>
            </a:r>
            <a:r>
              <a:rPr lang="it-IT" sz="1500" dirty="0">
                <a:latin typeface="Calibri" panose="020F0502020204030204" pitchFamily="34" charset="0"/>
                <a:cs typeface="Calibri" panose="020F0502020204030204" pitchFamily="34" charset="0"/>
              </a:rPr>
              <a:t>di cui all’articolo 3, comma 1, lettera a), del decreto del Presidente della Repubblica 6 giugno 2001, n. 380, come recepito dall’articolo 1</a:t>
            </a:r>
            <a:r>
              <a:rPr lang="it-IT" sz="1500" dirty="0">
                <a:solidFill>
                  <a:srgbClr val="000000"/>
                </a:solidFill>
                <a:latin typeface="Calibri" panose="020F0502020204030204" pitchFamily="34" charset="0"/>
                <a:cs typeface="Calibri" panose="020F0502020204030204" pitchFamily="34" charset="0"/>
              </a:rPr>
              <a:t>;</a:t>
            </a:r>
          </a:p>
          <a:p>
            <a:r>
              <a:rPr lang="it-IT" sz="1500" dirty="0">
                <a:solidFill>
                  <a:srgbClr val="000000"/>
                </a:solidFill>
                <a:latin typeface="Calibri" panose="020F0502020204030204" pitchFamily="34" charset="0"/>
                <a:cs typeface="Calibri" panose="020F0502020204030204" pitchFamily="34" charset="0"/>
              </a:rPr>
              <a:t>b) </a:t>
            </a:r>
            <a:r>
              <a:rPr lang="it-IT" sz="1500" b="1" dirty="0">
                <a:solidFill>
                  <a:srgbClr val="000000"/>
                </a:solidFill>
                <a:latin typeface="Calibri" panose="020F0502020204030204" pitchFamily="34" charset="0"/>
                <a:cs typeface="Calibri" panose="020F0502020204030204" pitchFamily="34" charset="0"/>
              </a:rPr>
              <a:t>gli interventi volti all'eliminazione di barriere architettoniche</a:t>
            </a:r>
            <a:r>
              <a:rPr lang="it-IT" sz="1500" dirty="0">
                <a:solidFill>
                  <a:srgbClr val="000000"/>
                </a:solidFill>
                <a:latin typeface="Calibri" panose="020F0502020204030204" pitchFamily="34" charset="0"/>
                <a:cs typeface="Calibri" panose="020F0502020204030204" pitchFamily="34" charset="0"/>
              </a:rPr>
              <a:t>, </a:t>
            </a:r>
            <a:r>
              <a:rPr lang="it-IT" sz="1500" dirty="0">
                <a:latin typeface="Calibri" panose="020F0502020204030204" pitchFamily="34" charset="0"/>
                <a:cs typeface="Calibri" panose="020F0502020204030204" pitchFamily="34" charset="0"/>
              </a:rPr>
              <a:t>compresa la realizzazione di ascensori esterni se realizzati su aree private non prospicienti vie e piazze pubbliche; </a:t>
            </a:r>
          </a:p>
          <a:p>
            <a:pPr algn="just"/>
            <a:r>
              <a:rPr lang="it-IT" sz="1500" dirty="0">
                <a:solidFill>
                  <a:srgbClr val="000000"/>
                </a:solidFill>
                <a:latin typeface="Calibri" panose="020F0502020204030204" pitchFamily="34" charset="0"/>
                <a:cs typeface="Calibri" panose="020F0502020204030204" pitchFamily="34" charset="0"/>
              </a:rPr>
              <a:t>c) </a:t>
            </a:r>
            <a:r>
              <a:rPr lang="it-IT" sz="1500" b="1" dirty="0">
                <a:solidFill>
                  <a:srgbClr val="000000"/>
                </a:solidFill>
                <a:latin typeface="Calibri" panose="020F0502020204030204" pitchFamily="34" charset="0"/>
                <a:cs typeface="Calibri" panose="020F0502020204030204" pitchFamily="34" charset="0"/>
              </a:rPr>
              <a:t>le opere temporanee per attività di ricerca nel sottosuolo </a:t>
            </a:r>
            <a:r>
              <a:rPr lang="it-IT" sz="1500" dirty="0">
                <a:latin typeface="Calibri" panose="020F0502020204030204" pitchFamily="34" charset="0"/>
                <a:cs typeface="Calibri" panose="020F0502020204030204" pitchFamily="34" charset="0"/>
              </a:rPr>
              <a:t>che abbiano carattere geognostico, ivi comprese quelle necessarie per l’</a:t>
            </a:r>
            <a:r>
              <a:rPr lang="it-IT" sz="1500" dirty="0" err="1">
                <a:latin typeface="Calibri" panose="020F0502020204030204" pitchFamily="34" charset="0"/>
                <a:cs typeface="Calibri" panose="020F0502020204030204" pitchFamily="34" charset="0"/>
              </a:rPr>
              <a:t>attivita</a:t>
            </a:r>
            <a:r>
              <a:rPr lang="it-IT" sz="1500" dirty="0">
                <a:latin typeface="Calibri" panose="020F0502020204030204" pitchFamily="34" charset="0"/>
                <a:cs typeface="Calibri" panose="020F0502020204030204" pitchFamily="34" charset="0"/>
              </a:rPr>
              <a:t>̀ di ricerca di acqua nel sottosuolo, ad esclusione di </a:t>
            </a:r>
            <a:r>
              <a:rPr lang="it-IT" sz="1500" dirty="0" err="1">
                <a:latin typeface="Calibri" panose="020F0502020204030204" pitchFamily="34" charset="0"/>
                <a:cs typeface="Calibri" panose="020F0502020204030204" pitchFamily="34" charset="0"/>
              </a:rPr>
              <a:t>attivita</a:t>
            </a:r>
            <a:r>
              <a:rPr lang="it-IT" sz="1500" dirty="0">
                <a:latin typeface="Calibri" panose="020F0502020204030204" pitchFamily="34" charset="0"/>
                <a:cs typeface="Calibri" panose="020F0502020204030204" pitchFamily="34" charset="0"/>
              </a:rPr>
              <a:t>̀ di ricerca di idrocarburi, e che siano eseguite in aree esterne al centro edificato; </a:t>
            </a:r>
            <a:endParaRPr lang="it-IT" sz="1500" dirty="0">
              <a:solidFill>
                <a:srgbClr val="000000"/>
              </a:solidFill>
              <a:latin typeface="Calibri" panose="020F0502020204030204" pitchFamily="34" charset="0"/>
              <a:cs typeface="Calibri" panose="020F0502020204030204" pitchFamily="34" charset="0"/>
            </a:endParaRPr>
          </a:p>
          <a:p>
            <a:pPr algn="just"/>
            <a:r>
              <a:rPr lang="it-IT" sz="1500" dirty="0">
                <a:solidFill>
                  <a:srgbClr val="000000"/>
                </a:solidFill>
                <a:latin typeface="Calibri" panose="020F0502020204030204" pitchFamily="34" charset="0"/>
                <a:cs typeface="Calibri" panose="020F0502020204030204" pitchFamily="34" charset="0"/>
              </a:rPr>
              <a:t>d) </a:t>
            </a:r>
            <a:r>
              <a:rPr lang="it-IT" sz="1500" b="1" dirty="0">
                <a:solidFill>
                  <a:srgbClr val="000000"/>
                </a:solidFill>
                <a:latin typeface="Calibri" panose="020F0502020204030204" pitchFamily="34" charset="0"/>
                <a:cs typeface="Calibri" panose="020F0502020204030204" pitchFamily="34" charset="0"/>
              </a:rPr>
              <a:t>i movimenti di terra strettamente pertinenti all'esercizio dell'attività agricola </a:t>
            </a:r>
            <a:r>
              <a:rPr lang="it-IT" sz="1500" dirty="0">
                <a:latin typeface="Calibri" panose="020F0502020204030204" pitchFamily="34" charset="0"/>
                <a:cs typeface="Calibri" panose="020F0502020204030204" pitchFamily="34" charset="0"/>
              </a:rPr>
              <a:t>e le pratiche agro-</a:t>
            </a:r>
            <a:r>
              <a:rPr lang="it-IT" sz="1500" dirty="0" err="1">
                <a:latin typeface="Calibri" panose="020F0502020204030204" pitchFamily="34" charset="0"/>
                <a:cs typeface="Calibri" panose="020F0502020204030204" pitchFamily="34" charset="0"/>
              </a:rPr>
              <a:t>silvo</a:t>
            </a:r>
            <a:r>
              <a:rPr lang="it-IT" sz="1500" dirty="0">
                <a:latin typeface="Calibri" panose="020F0502020204030204" pitchFamily="34" charset="0"/>
                <a:cs typeface="Calibri" panose="020F0502020204030204" pitchFamily="34" charset="0"/>
              </a:rPr>
              <a:t>-pastorali, compresi gli interventi su impianti idraulici agrari;</a:t>
            </a:r>
            <a:endParaRPr lang="it-IT" sz="1500" dirty="0">
              <a:solidFill>
                <a:srgbClr val="000000"/>
              </a:solidFill>
              <a:latin typeface="Calibri" panose="020F0502020204030204" pitchFamily="34" charset="0"/>
              <a:cs typeface="Calibri" panose="020F0502020204030204" pitchFamily="34" charset="0"/>
            </a:endParaRPr>
          </a:p>
          <a:p>
            <a:pPr algn="just"/>
            <a:r>
              <a:rPr lang="it-IT" sz="1500" dirty="0">
                <a:solidFill>
                  <a:srgbClr val="000000"/>
                </a:solidFill>
                <a:latin typeface="Calibri" panose="020F0502020204030204" pitchFamily="34" charset="0"/>
                <a:cs typeface="Calibri" panose="020F0502020204030204" pitchFamily="34" charset="0"/>
              </a:rPr>
              <a:t>e) </a:t>
            </a:r>
            <a:r>
              <a:rPr lang="it-IT" sz="1500" b="1" dirty="0">
                <a:solidFill>
                  <a:srgbClr val="000000"/>
                </a:solidFill>
                <a:latin typeface="Calibri" panose="020F0502020204030204" pitchFamily="34" charset="0"/>
                <a:cs typeface="Calibri" panose="020F0502020204030204" pitchFamily="34" charset="0"/>
              </a:rPr>
              <a:t>le serre mobili stagionali</a:t>
            </a:r>
            <a:r>
              <a:rPr lang="it-IT" sz="1500" dirty="0">
                <a:solidFill>
                  <a:srgbClr val="000000"/>
                </a:solidFill>
                <a:latin typeface="Calibri" panose="020F0502020204030204" pitchFamily="34" charset="0"/>
                <a:cs typeface="Calibri" panose="020F0502020204030204" pitchFamily="34" charset="0"/>
              </a:rPr>
              <a:t>, </a:t>
            </a:r>
            <a:r>
              <a:rPr lang="it-IT" sz="1500" dirty="0">
                <a:latin typeface="Calibri" panose="020F0502020204030204" pitchFamily="34" charset="0"/>
                <a:cs typeface="Calibri" panose="020F0502020204030204" pitchFamily="34" charset="0"/>
              </a:rPr>
              <a:t>da realizzare con struttura precaria suscettibili di facile rimozione, sprovviste di opere in muratura, strumentali all’</a:t>
            </a:r>
            <a:r>
              <a:rPr lang="it-IT" sz="1500" dirty="0" err="1">
                <a:latin typeface="Calibri" panose="020F0502020204030204" pitchFamily="34" charset="0"/>
                <a:cs typeface="Calibri" panose="020F0502020204030204" pitchFamily="34" charset="0"/>
              </a:rPr>
              <a:t>attivita</a:t>
            </a:r>
            <a:r>
              <a:rPr lang="it-IT" sz="1500" dirty="0">
                <a:latin typeface="Calibri" panose="020F0502020204030204" pitchFamily="34" charset="0"/>
                <a:cs typeface="Calibri" panose="020F0502020204030204" pitchFamily="34" charset="0"/>
              </a:rPr>
              <a:t>̀ agricola; </a:t>
            </a:r>
            <a:endParaRPr lang="it-IT" sz="1500" dirty="0">
              <a:solidFill>
                <a:srgbClr val="000000"/>
              </a:solidFill>
              <a:latin typeface="Calibri" panose="020F0502020204030204" pitchFamily="34" charset="0"/>
              <a:cs typeface="Calibri" panose="020F0502020204030204" pitchFamily="34" charset="0"/>
            </a:endParaRPr>
          </a:p>
          <a:p>
            <a:pPr algn="just"/>
            <a:r>
              <a:rPr lang="it-IT" sz="1500" dirty="0">
                <a:solidFill>
                  <a:srgbClr val="000000"/>
                </a:solidFill>
                <a:latin typeface="Calibri" panose="020F0502020204030204" pitchFamily="34" charset="0"/>
                <a:cs typeface="Calibri" panose="020F0502020204030204" pitchFamily="34" charset="0"/>
              </a:rPr>
              <a:t>f) </a:t>
            </a:r>
            <a:r>
              <a:rPr lang="it-IT" sz="1500" dirty="0">
                <a:latin typeface="Calibri" panose="020F0502020204030204" pitchFamily="34" charset="0"/>
                <a:cs typeface="Calibri" panose="020F0502020204030204" pitchFamily="34" charset="0"/>
              </a:rPr>
              <a:t>l’installazione, la riparazione, la sostituzione, il rinnovamento ovvero la messa a norma dei </a:t>
            </a:r>
            <a:r>
              <a:rPr lang="it-IT" sz="1500" b="1" dirty="0">
                <a:latin typeface="Calibri" panose="020F0502020204030204" pitchFamily="34" charset="0"/>
                <a:cs typeface="Calibri" panose="020F0502020204030204" pitchFamily="34" charset="0"/>
              </a:rPr>
              <a:t>depositi di gas di petrolio </a:t>
            </a:r>
            <a:r>
              <a:rPr lang="it-IT" sz="1500" dirty="0">
                <a:latin typeface="Calibri" panose="020F0502020204030204" pitchFamily="34" charset="0"/>
                <a:cs typeface="Calibri" panose="020F0502020204030204" pitchFamily="34" charset="0"/>
              </a:rPr>
              <a:t>liquefatti di capacità complessiva non superiore a 13 metri cubi; </a:t>
            </a:r>
          </a:p>
          <a:p>
            <a:pPr algn="just"/>
            <a:r>
              <a:rPr lang="it-IT" sz="1500" dirty="0">
                <a:solidFill>
                  <a:srgbClr val="000000"/>
                </a:solidFill>
                <a:latin typeface="Calibri" panose="020F0502020204030204" pitchFamily="34" charset="0"/>
                <a:cs typeface="Calibri" panose="020F0502020204030204" pitchFamily="34" charset="0"/>
              </a:rPr>
              <a:t>g) </a:t>
            </a:r>
            <a:r>
              <a:rPr lang="it-IT" sz="1500" b="1" dirty="0">
                <a:solidFill>
                  <a:srgbClr val="000000"/>
                </a:solidFill>
                <a:latin typeface="Calibri" panose="020F0502020204030204" pitchFamily="34" charset="0"/>
                <a:cs typeface="Calibri" panose="020F0502020204030204" pitchFamily="34" charset="0"/>
              </a:rPr>
              <a:t>le recinzioni di fondi rustici</a:t>
            </a:r>
            <a:r>
              <a:rPr lang="it-IT" sz="1500" dirty="0">
                <a:solidFill>
                  <a:srgbClr val="000000"/>
                </a:solidFill>
                <a:latin typeface="Calibri" panose="020F0502020204030204" pitchFamily="34" charset="0"/>
                <a:cs typeface="Calibri" panose="020F0502020204030204" pitchFamily="34" charset="0"/>
              </a:rPr>
              <a:t>;</a:t>
            </a:r>
          </a:p>
          <a:p>
            <a:pPr algn="just"/>
            <a:r>
              <a:rPr lang="it-IT" sz="1500" dirty="0">
                <a:solidFill>
                  <a:srgbClr val="000000"/>
                </a:solidFill>
                <a:latin typeface="Calibri" panose="020F0502020204030204" pitchFamily="34" charset="0"/>
                <a:cs typeface="Calibri" panose="020F0502020204030204" pitchFamily="34" charset="0"/>
              </a:rPr>
              <a:t>h) </a:t>
            </a:r>
            <a:r>
              <a:rPr lang="it-IT" sz="1500" b="1" dirty="0">
                <a:solidFill>
                  <a:srgbClr val="000000"/>
                </a:solidFill>
                <a:latin typeface="Calibri" panose="020F0502020204030204" pitchFamily="34" charset="0"/>
                <a:cs typeface="Calibri" panose="020F0502020204030204" pitchFamily="34" charset="0"/>
              </a:rPr>
              <a:t>le strade poderali</a:t>
            </a:r>
            <a:r>
              <a:rPr lang="it-IT" sz="1500" dirty="0">
                <a:solidFill>
                  <a:srgbClr val="000000"/>
                </a:solidFill>
                <a:latin typeface="Calibri" panose="020F0502020204030204" pitchFamily="34" charset="0"/>
                <a:cs typeface="Calibri" panose="020F0502020204030204" pitchFamily="34" charset="0"/>
              </a:rPr>
              <a:t>;</a:t>
            </a:r>
          </a:p>
          <a:p>
            <a:pPr algn="just"/>
            <a:r>
              <a:rPr lang="it-IT" sz="1500" dirty="0">
                <a:solidFill>
                  <a:srgbClr val="000000"/>
                </a:solidFill>
                <a:latin typeface="Calibri" panose="020F0502020204030204" pitchFamily="34" charset="0"/>
                <a:cs typeface="Calibri" panose="020F0502020204030204" pitchFamily="34" charset="0"/>
              </a:rPr>
              <a:t>i) </a:t>
            </a:r>
            <a:r>
              <a:rPr lang="it-IT" sz="1500" b="1" dirty="0">
                <a:solidFill>
                  <a:srgbClr val="000000"/>
                </a:solidFill>
                <a:latin typeface="Calibri" panose="020F0502020204030204" pitchFamily="34" charset="0"/>
                <a:cs typeface="Calibri" panose="020F0502020204030204" pitchFamily="34" charset="0"/>
              </a:rPr>
              <a:t>le opere di giardinaggio</a:t>
            </a:r>
            <a:r>
              <a:rPr lang="it-IT" sz="1500" dirty="0">
                <a:solidFill>
                  <a:srgbClr val="000000"/>
                </a:solidFill>
                <a:latin typeface="Calibri" panose="020F0502020204030204" pitchFamily="34" charset="0"/>
                <a:cs typeface="Calibri" panose="020F0502020204030204" pitchFamily="34" charset="0"/>
              </a:rPr>
              <a:t>;</a:t>
            </a:r>
          </a:p>
          <a:p>
            <a:pPr algn="just"/>
            <a:r>
              <a:rPr lang="it-IT" sz="1500" dirty="0">
                <a:solidFill>
                  <a:srgbClr val="000000"/>
                </a:solidFill>
                <a:latin typeface="Calibri" panose="020F0502020204030204" pitchFamily="34" charset="0"/>
                <a:cs typeface="Calibri" panose="020F0502020204030204" pitchFamily="34" charset="0"/>
              </a:rPr>
              <a:t>l) </a:t>
            </a:r>
            <a:r>
              <a:rPr lang="it-IT" sz="1500" b="1" dirty="0">
                <a:solidFill>
                  <a:srgbClr val="000000"/>
                </a:solidFill>
                <a:latin typeface="Calibri" panose="020F0502020204030204" pitchFamily="34" charset="0"/>
                <a:cs typeface="Calibri" panose="020F0502020204030204" pitchFamily="34" charset="0"/>
              </a:rPr>
              <a:t>il risanamento e la sistemazione dei suoli agricoli </a:t>
            </a:r>
            <a:r>
              <a:rPr lang="it-IT" sz="1500" dirty="0">
                <a:solidFill>
                  <a:srgbClr val="000000"/>
                </a:solidFill>
                <a:latin typeface="Calibri" panose="020F0502020204030204" pitchFamily="34" charset="0"/>
                <a:cs typeface="Calibri" panose="020F0502020204030204" pitchFamily="34" charset="0"/>
              </a:rPr>
              <a:t>anche se occorrono strutture murarie;</a:t>
            </a:r>
          </a:p>
        </p:txBody>
      </p:sp>
      <p:sp>
        <p:nvSpPr>
          <p:cNvPr id="2" name="CasellaDiTesto 1">
            <a:extLst>
              <a:ext uri="{FF2B5EF4-FFF2-40B4-BE49-F238E27FC236}">
                <a16:creationId xmlns:a16="http://schemas.microsoft.com/office/drawing/2014/main" id="{E54C6544-A932-4769-9BEB-E832706D5C28}"/>
              </a:ext>
            </a:extLst>
          </p:cNvPr>
          <p:cNvSpPr txBox="1"/>
          <p:nvPr/>
        </p:nvSpPr>
        <p:spPr>
          <a:xfrm>
            <a:off x="7596336" y="6083062"/>
            <a:ext cx="1107996" cy="369332"/>
          </a:xfrm>
          <a:prstGeom prst="rect">
            <a:avLst/>
          </a:prstGeom>
          <a:noFill/>
        </p:spPr>
        <p:txBody>
          <a:bodyPr wrap="none" rtlCol="0">
            <a:spAutoFit/>
          </a:bodyPr>
          <a:lstStyle/>
          <a:p>
            <a:r>
              <a:rPr lang="it-IT" i="1" dirty="0"/>
              <a:t>Continua</a:t>
            </a:r>
          </a:p>
        </p:txBody>
      </p:sp>
    </p:spTree>
    <p:extLst>
      <p:ext uri="{BB962C8B-B14F-4D97-AF65-F5344CB8AC3E}">
        <p14:creationId xmlns:p14="http://schemas.microsoft.com/office/powerpoint/2010/main" val="2257587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76672"/>
            <a:ext cx="6696744" cy="791644"/>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EDILIZIA LIBERA</a:t>
            </a:r>
          </a:p>
          <a:p>
            <a:pPr algn="ctr" eaLnBrk="1" hangingPunct="1">
              <a:defRPr/>
            </a:pPr>
            <a:r>
              <a:rPr lang="it-IT" sz="1400" b="1" dirty="0"/>
              <a:t>art. 6 – DPR 380/2001 recepito con modifiche dall’art. 3 della L.R. 16/2016 e modificato dall’art. 4 della L.R. 23/2021</a:t>
            </a:r>
          </a:p>
        </p:txBody>
      </p:sp>
      <p:sp>
        <p:nvSpPr>
          <p:cNvPr id="2" name="Rettangolo arrotondato 26">
            <a:extLst>
              <a:ext uri="{FF2B5EF4-FFF2-40B4-BE49-F238E27FC236}">
                <a16:creationId xmlns:a16="http://schemas.microsoft.com/office/drawing/2014/main" id="{B78463A4-6673-4B88-BAC1-9305ABCB6BBC}"/>
              </a:ext>
            </a:extLst>
          </p:cNvPr>
          <p:cNvSpPr/>
          <p:nvPr/>
        </p:nvSpPr>
        <p:spPr>
          <a:xfrm>
            <a:off x="684214" y="1412778"/>
            <a:ext cx="7775575" cy="4824532"/>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2000" b="1" dirty="0">
                <a:solidFill>
                  <a:srgbClr val="0070C0"/>
                </a:solidFill>
              </a:rPr>
              <a:t>ATTIVITÀ DI EDILIZIA LIBERA SOGGETTA A COMUNICAZIONE DI INIZIO LAVORI ASSEVERATA – C.I.L.A.</a:t>
            </a:r>
          </a:p>
          <a:p>
            <a:pPr algn="just"/>
            <a:endParaRPr lang="it-IT" sz="1600" dirty="0">
              <a:solidFill>
                <a:srgbClr val="000000"/>
              </a:solidFill>
            </a:endParaRPr>
          </a:p>
          <a:p>
            <a:pPr algn="just"/>
            <a:r>
              <a:rPr lang="it-IT" sz="1600" dirty="0">
                <a:solidFill>
                  <a:srgbClr val="000000"/>
                </a:solidFill>
              </a:rPr>
              <a:t>La </a:t>
            </a:r>
            <a:r>
              <a:rPr lang="it-IT" sz="1600" b="1" dirty="0">
                <a:solidFill>
                  <a:srgbClr val="000000"/>
                </a:solidFill>
              </a:rPr>
              <a:t>C.I.L.A. </a:t>
            </a:r>
            <a:r>
              <a:rPr lang="it-IT" sz="1600" dirty="0">
                <a:solidFill>
                  <a:srgbClr val="000000"/>
                </a:solidFill>
              </a:rPr>
              <a:t>(Comunicazione di Inizio Lavori Asseverata)</a:t>
            </a:r>
            <a:r>
              <a:rPr lang="it-IT" sz="1600" b="1" dirty="0">
                <a:solidFill>
                  <a:srgbClr val="000000"/>
                </a:solidFill>
              </a:rPr>
              <a:t> è una comunicazione da presentare allo Sportello unico per l’edilizia per </a:t>
            </a:r>
            <a:r>
              <a:rPr lang="it-IT" sz="1600" dirty="0">
                <a:solidFill>
                  <a:srgbClr val="000000"/>
                </a:solidFill>
              </a:rPr>
              <a:t>realizzare </a:t>
            </a:r>
            <a:r>
              <a:rPr lang="it-IT" sz="1600" b="1" dirty="0">
                <a:solidFill>
                  <a:srgbClr val="000000"/>
                </a:solidFill>
              </a:rPr>
              <a:t>determinati tipi di interventi di edilizia libera. </a:t>
            </a:r>
          </a:p>
          <a:p>
            <a:pPr algn="just"/>
            <a:r>
              <a:rPr lang="it-IT" sz="1600" dirty="0">
                <a:solidFill>
                  <a:srgbClr val="000000"/>
                </a:solidFill>
              </a:rPr>
              <a:t>In particolare, ai sensi </a:t>
            </a:r>
            <a:r>
              <a:rPr lang="it-IT" sz="1600" b="1" dirty="0">
                <a:solidFill>
                  <a:srgbClr val="000000"/>
                </a:solidFill>
              </a:rPr>
              <a:t>dell’art. 3, comma 2, della L.R. 16/2016 </a:t>
            </a:r>
            <a:r>
              <a:rPr lang="it-IT" sz="1600" b="1" dirty="0"/>
              <a:t>e modificato dall’art. 4 della L.R. 23/2021</a:t>
            </a:r>
            <a:r>
              <a:rPr lang="it-IT" sz="1600" b="1" dirty="0">
                <a:solidFill>
                  <a:srgbClr val="000000"/>
                </a:solidFill>
              </a:rPr>
              <a:t>, </a:t>
            </a:r>
            <a:r>
              <a:rPr lang="it-IT" sz="1600" dirty="0">
                <a:solidFill>
                  <a:srgbClr val="000000"/>
                </a:solidFill>
              </a:rPr>
              <a:t>gli interventi da realizzare mediante C.I.L.A. sono i seguenti:</a:t>
            </a:r>
          </a:p>
          <a:p>
            <a:pPr algn="just"/>
            <a:endParaRPr lang="it-IT" sz="1600" dirty="0">
              <a:solidFill>
                <a:srgbClr val="000000"/>
              </a:solidFill>
            </a:endParaRPr>
          </a:p>
          <a:p>
            <a:pPr algn="just"/>
            <a:r>
              <a:rPr lang="it-IT" sz="1600" b="1" dirty="0">
                <a:solidFill>
                  <a:srgbClr val="000000"/>
                </a:solidFill>
              </a:rPr>
              <a:t>lettere a) </a:t>
            </a:r>
            <a:r>
              <a:rPr lang="it-IT" sz="1600" dirty="0">
                <a:solidFill>
                  <a:srgbClr val="000000"/>
                </a:solidFill>
              </a:rPr>
              <a:t>e</a:t>
            </a:r>
            <a:r>
              <a:rPr lang="it-IT" sz="1600" b="1" dirty="0">
                <a:solidFill>
                  <a:srgbClr val="000000"/>
                </a:solidFill>
              </a:rPr>
              <a:t> c)</a:t>
            </a:r>
          </a:p>
          <a:p>
            <a:pPr algn="just"/>
            <a:r>
              <a:rPr lang="it-IT" sz="1600" dirty="0">
                <a:solidFill>
                  <a:srgbClr val="000000"/>
                </a:solidFill>
              </a:rPr>
              <a:t>Inoltre, sono soggette al regime di comunicazione di inizio lavori asseverata </a:t>
            </a:r>
            <a:r>
              <a:rPr lang="it-IT" sz="1600" b="1" dirty="0">
                <a:solidFill>
                  <a:srgbClr val="000000"/>
                </a:solidFill>
              </a:rPr>
              <a:t>le opere di cui all’art. 20 della L.R. 4/2003</a:t>
            </a:r>
            <a:r>
              <a:rPr lang="it-IT" sz="1600" dirty="0">
                <a:solidFill>
                  <a:srgbClr val="000000"/>
                </a:solidFill>
              </a:rPr>
              <a:t> – opere interne per la chiusura di terrazze di collegamento e/o la copertura di spazi interni con strutture precarie.</a:t>
            </a:r>
          </a:p>
          <a:p>
            <a:pPr algn="just"/>
            <a:endParaRPr lang="it-IT" sz="1600" dirty="0">
              <a:solidFill>
                <a:srgbClr val="000000"/>
              </a:solidFill>
            </a:endParaRPr>
          </a:p>
          <a:p>
            <a:pPr algn="just"/>
            <a:r>
              <a:rPr lang="it-IT" sz="1600" dirty="0">
                <a:solidFill>
                  <a:srgbClr val="000000"/>
                </a:solidFill>
              </a:rPr>
              <a:t>La comunicazione viene eseguita utilizzando la modulistica approvata dalla Regione Siciliana con apposita </a:t>
            </a:r>
            <a:r>
              <a:rPr lang="it-IT" sz="1600" b="0" i="0" dirty="0">
                <a:solidFill>
                  <a:srgbClr val="000000"/>
                </a:solidFill>
                <a:effectLst/>
                <a:latin typeface="Open sans"/>
              </a:rPr>
              <a:t> </a:t>
            </a:r>
            <a:r>
              <a:rPr lang="it-IT" sz="1600" b="1" i="0" u="none" strike="noStrike" dirty="0">
                <a:solidFill>
                  <a:srgbClr val="A72330"/>
                </a:solidFill>
                <a:effectLst/>
                <a:hlinkClick r:id="rId2" tooltip="deliberazione"/>
              </a:rPr>
              <a:t>deliberazione della Giunta regionale n. 237 del 14 giugno 2017</a:t>
            </a:r>
            <a:endParaRPr lang="it-IT" sz="1600" dirty="0">
              <a:solidFill>
                <a:srgbClr val="000000"/>
              </a:solidFill>
            </a:endParaRPr>
          </a:p>
        </p:txBody>
      </p:sp>
    </p:spTree>
    <p:extLst>
      <p:ext uri="{BB962C8B-B14F-4D97-AF65-F5344CB8AC3E}">
        <p14:creationId xmlns:p14="http://schemas.microsoft.com/office/powerpoint/2010/main" val="2514701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76672"/>
            <a:ext cx="6696744" cy="720080"/>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EDILIZIA LIBERA</a:t>
            </a:r>
          </a:p>
          <a:p>
            <a:pPr algn="ctr" eaLnBrk="1" hangingPunct="1">
              <a:defRPr/>
            </a:pPr>
            <a:r>
              <a:rPr lang="it-IT" sz="1400" b="1" dirty="0"/>
              <a:t>art. 6 – DPR 380/2001 recepito con modifiche dall’art. 3 della L.R. 16/2016 e modificato dall’art. 4 della L.R. 23/2021</a:t>
            </a:r>
          </a:p>
        </p:txBody>
      </p:sp>
      <p:sp>
        <p:nvSpPr>
          <p:cNvPr id="2" name="Rettangolo arrotondato 26">
            <a:extLst>
              <a:ext uri="{FF2B5EF4-FFF2-40B4-BE49-F238E27FC236}">
                <a16:creationId xmlns:a16="http://schemas.microsoft.com/office/drawing/2014/main" id="{B78463A4-6673-4B88-BAC1-9305ABCB6BBC}"/>
              </a:ext>
            </a:extLst>
          </p:cNvPr>
          <p:cNvSpPr/>
          <p:nvPr/>
        </p:nvSpPr>
        <p:spPr>
          <a:xfrm>
            <a:off x="684214" y="1556794"/>
            <a:ext cx="7775575" cy="4392486"/>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2000" b="1" dirty="0">
                <a:solidFill>
                  <a:srgbClr val="0070C0"/>
                </a:solidFill>
              </a:rPr>
              <a:t>ATTIVITÀ DI EDILIZIA LIBERA SOGGETTA A COMUNICAZIONE DI INIZIO LAVORI ASSEVERATA – C.I.L.A.</a:t>
            </a:r>
          </a:p>
          <a:p>
            <a:pPr algn="just"/>
            <a:endParaRPr lang="it-IT" sz="1600" dirty="0">
              <a:solidFill>
                <a:srgbClr val="000000"/>
              </a:solidFill>
              <a:latin typeface="Arial Narrow" panose="020B0606020202030204" pitchFamily="34" charset="0"/>
            </a:endParaRPr>
          </a:p>
          <a:p>
            <a:pPr algn="just"/>
            <a:r>
              <a:rPr lang="it-IT" sz="1600" dirty="0">
                <a:solidFill>
                  <a:srgbClr val="000000"/>
                </a:solidFill>
                <a:latin typeface="Arial Narrow" panose="020B0606020202030204" pitchFamily="34" charset="0"/>
              </a:rPr>
              <a:t>Il committente trasmette all'amministrazione comunale, anche in forma telematica </a:t>
            </a:r>
            <a:r>
              <a:rPr lang="it-IT" sz="1600" b="1" dirty="0">
                <a:solidFill>
                  <a:srgbClr val="000000"/>
                </a:solidFill>
                <a:latin typeface="Arial Narrow" panose="020B0606020202030204" pitchFamily="34" charset="0"/>
              </a:rPr>
              <a:t>l'elaborato progettuale e la comunicazione di inizio dei lavori asseverata da un tecnico abilitato, il quale attesta, sotto la propria responsabilità: </a:t>
            </a:r>
          </a:p>
          <a:p>
            <a:pPr algn="just"/>
            <a:r>
              <a:rPr lang="it-IT" sz="1600" dirty="0">
                <a:solidFill>
                  <a:srgbClr val="000000"/>
                </a:solidFill>
                <a:latin typeface="StandardSymL"/>
              </a:rPr>
              <a:t>• </a:t>
            </a:r>
            <a:r>
              <a:rPr lang="it-IT" sz="1600" dirty="0">
                <a:solidFill>
                  <a:srgbClr val="000000"/>
                </a:solidFill>
                <a:latin typeface="NimbusSanL"/>
              </a:rPr>
              <a:t> </a:t>
            </a:r>
            <a:r>
              <a:rPr lang="it-IT" sz="1600" dirty="0">
                <a:solidFill>
                  <a:srgbClr val="000000"/>
                </a:solidFill>
                <a:latin typeface="Arial Narrow" panose="020B0606020202030204" pitchFamily="34" charset="0"/>
              </a:rPr>
              <a:t>che i lavori sono conformi agli strumenti urbanistici approvati</a:t>
            </a:r>
            <a:endParaRPr lang="it-IT" sz="1600" dirty="0">
              <a:solidFill>
                <a:srgbClr val="000000"/>
              </a:solidFill>
              <a:latin typeface="StandardSymL"/>
            </a:endParaRPr>
          </a:p>
          <a:p>
            <a:pPr algn="just"/>
            <a:r>
              <a:rPr lang="it-IT" sz="1600" dirty="0">
                <a:solidFill>
                  <a:srgbClr val="000000"/>
                </a:solidFill>
                <a:latin typeface="StandardSymL"/>
              </a:rPr>
              <a:t>• </a:t>
            </a:r>
            <a:r>
              <a:rPr lang="it-IT" sz="1600" dirty="0">
                <a:solidFill>
                  <a:srgbClr val="000000"/>
                </a:solidFill>
                <a:latin typeface="NimbusSanL"/>
              </a:rPr>
              <a:t> </a:t>
            </a:r>
            <a:r>
              <a:rPr lang="it-IT" sz="1600" dirty="0">
                <a:solidFill>
                  <a:srgbClr val="000000"/>
                </a:solidFill>
                <a:latin typeface="Arial Narrow" panose="020B0606020202030204" pitchFamily="34" charset="0"/>
              </a:rPr>
              <a:t>che i lavori sono conformi ai regolamenti edilizi vigenti</a:t>
            </a:r>
            <a:endParaRPr lang="it-IT" sz="1600" dirty="0">
              <a:solidFill>
                <a:srgbClr val="000000"/>
              </a:solidFill>
              <a:latin typeface="StandardSymL"/>
            </a:endParaRPr>
          </a:p>
          <a:p>
            <a:pPr algn="just"/>
            <a:r>
              <a:rPr lang="it-IT" sz="1600" dirty="0">
                <a:solidFill>
                  <a:srgbClr val="000000"/>
                </a:solidFill>
                <a:latin typeface="StandardSymL"/>
              </a:rPr>
              <a:t>• </a:t>
            </a:r>
            <a:r>
              <a:rPr lang="it-IT" sz="1600" dirty="0">
                <a:solidFill>
                  <a:srgbClr val="000000"/>
                </a:solidFill>
                <a:latin typeface="NimbusSanL"/>
              </a:rPr>
              <a:t> </a:t>
            </a:r>
            <a:r>
              <a:rPr lang="it-IT" sz="1600" dirty="0">
                <a:solidFill>
                  <a:srgbClr val="000000"/>
                </a:solidFill>
                <a:latin typeface="Arial Narrow" panose="020B0606020202030204" pitchFamily="34" charset="0"/>
              </a:rPr>
              <a:t>che i lavori sono compatibili con la normativa in materia sismica</a:t>
            </a:r>
            <a:endParaRPr lang="it-IT" sz="1600" dirty="0">
              <a:solidFill>
                <a:srgbClr val="000000"/>
              </a:solidFill>
              <a:latin typeface="StandardSymL"/>
            </a:endParaRPr>
          </a:p>
          <a:p>
            <a:pPr algn="just"/>
            <a:r>
              <a:rPr lang="it-IT" sz="1600" dirty="0">
                <a:solidFill>
                  <a:srgbClr val="000000"/>
                </a:solidFill>
                <a:latin typeface="StandardSymL"/>
              </a:rPr>
              <a:t>• </a:t>
            </a:r>
            <a:r>
              <a:rPr lang="it-IT" sz="1600" dirty="0">
                <a:solidFill>
                  <a:srgbClr val="000000"/>
                </a:solidFill>
                <a:latin typeface="NimbusSanL"/>
              </a:rPr>
              <a:t> </a:t>
            </a:r>
            <a:r>
              <a:rPr lang="it-IT" sz="1600" dirty="0">
                <a:solidFill>
                  <a:srgbClr val="000000"/>
                </a:solidFill>
                <a:latin typeface="Arial Narrow" panose="020B0606020202030204" pitchFamily="34" charset="0"/>
              </a:rPr>
              <a:t>che i lavori sono compatibili con la normativa sul rendimento energetico nell'edilizia</a:t>
            </a:r>
            <a:r>
              <a:rPr lang="it-IT" sz="1600" dirty="0">
                <a:solidFill>
                  <a:srgbClr val="000000"/>
                </a:solidFill>
                <a:latin typeface="StandardSymL"/>
              </a:rPr>
              <a:t> </a:t>
            </a:r>
          </a:p>
          <a:p>
            <a:pPr algn="just"/>
            <a:r>
              <a:rPr lang="it-IT" sz="1600" dirty="0">
                <a:solidFill>
                  <a:srgbClr val="000000"/>
                </a:solidFill>
                <a:latin typeface="StandardSymL"/>
              </a:rPr>
              <a:t>• </a:t>
            </a:r>
            <a:r>
              <a:rPr lang="it-IT" sz="1600" dirty="0">
                <a:solidFill>
                  <a:srgbClr val="000000"/>
                </a:solidFill>
                <a:latin typeface="NimbusSanL"/>
              </a:rPr>
              <a:t> </a:t>
            </a:r>
            <a:r>
              <a:rPr lang="it-IT" sz="1600" dirty="0">
                <a:solidFill>
                  <a:srgbClr val="000000"/>
                </a:solidFill>
                <a:latin typeface="Arial Narrow" panose="020B0606020202030204" pitchFamily="34" charset="0"/>
              </a:rPr>
              <a:t>che i lavori non interessano parti strutturali dell'edificio</a:t>
            </a:r>
            <a:r>
              <a:rPr lang="it-IT" sz="1600" dirty="0">
                <a:solidFill>
                  <a:srgbClr val="000000"/>
                </a:solidFill>
                <a:latin typeface="StandardSymL"/>
              </a:rPr>
              <a:t> </a:t>
            </a:r>
          </a:p>
          <a:p>
            <a:pPr algn="just"/>
            <a:r>
              <a:rPr lang="it-IT" sz="1600" dirty="0">
                <a:solidFill>
                  <a:srgbClr val="000000"/>
                </a:solidFill>
                <a:latin typeface="NimbusRomNo9L"/>
              </a:rPr>
              <a:t> </a:t>
            </a:r>
          </a:p>
          <a:p>
            <a:pPr algn="just"/>
            <a:r>
              <a:rPr lang="it-IT" sz="1600" dirty="0">
                <a:solidFill>
                  <a:srgbClr val="000000"/>
                </a:solidFill>
                <a:latin typeface="Arial Narrow" panose="020B0606020202030204" pitchFamily="34" charset="0"/>
              </a:rPr>
              <a:t>La comunicazione contiene, altresì, i </a:t>
            </a:r>
            <a:r>
              <a:rPr lang="it-IT" sz="1600" b="1" dirty="0">
                <a:solidFill>
                  <a:srgbClr val="000000"/>
                </a:solidFill>
                <a:latin typeface="Arial Narrow" panose="020B0606020202030204" pitchFamily="34" charset="0"/>
              </a:rPr>
              <a:t>dati identificativi dell'impresa alla quale si intende affidare la realizzazione </a:t>
            </a:r>
            <a:r>
              <a:rPr lang="it-IT" sz="1600" dirty="0">
                <a:solidFill>
                  <a:srgbClr val="000000"/>
                </a:solidFill>
                <a:latin typeface="Arial Narrow" panose="020B0606020202030204" pitchFamily="34" charset="0"/>
              </a:rPr>
              <a:t>dei lavori. </a:t>
            </a:r>
            <a:endParaRPr lang="it-IT" sz="1600" dirty="0">
              <a:solidFill>
                <a:srgbClr val="000000"/>
              </a:solidFill>
            </a:endParaRPr>
          </a:p>
        </p:txBody>
      </p:sp>
    </p:spTree>
    <p:extLst>
      <p:ext uri="{BB962C8B-B14F-4D97-AF65-F5344CB8AC3E}">
        <p14:creationId xmlns:p14="http://schemas.microsoft.com/office/powerpoint/2010/main" val="649919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76672"/>
            <a:ext cx="6696744" cy="720080"/>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EDILIZIA LIBERA</a:t>
            </a:r>
          </a:p>
          <a:p>
            <a:pPr algn="ctr" eaLnBrk="1" hangingPunct="1">
              <a:defRPr/>
            </a:pPr>
            <a:r>
              <a:rPr lang="it-IT" sz="1400" b="1" dirty="0"/>
              <a:t>art. 6 – DPR 380/2001 recepito con modifiche dall’art. 3 della L.R. 16/2016 e modificato dall’art. 4 della L.R. 23/2021</a:t>
            </a:r>
          </a:p>
        </p:txBody>
      </p:sp>
      <p:sp>
        <p:nvSpPr>
          <p:cNvPr id="3" name="CasellaDiTesto 2">
            <a:extLst>
              <a:ext uri="{FF2B5EF4-FFF2-40B4-BE49-F238E27FC236}">
                <a16:creationId xmlns:a16="http://schemas.microsoft.com/office/drawing/2014/main" id="{79407C8D-5836-4657-961F-23D0E921348C}"/>
              </a:ext>
            </a:extLst>
          </p:cNvPr>
          <p:cNvSpPr txBox="1"/>
          <p:nvPr/>
        </p:nvSpPr>
        <p:spPr>
          <a:xfrm>
            <a:off x="7596336" y="6156012"/>
            <a:ext cx="1107996" cy="369332"/>
          </a:xfrm>
          <a:prstGeom prst="rect">
            <a:avLst/>
          </a:prstGeom>
          <a:noFill/>
        </p:spPr>
        <p:txBody>
          <a:bodyPr wrap="none" rtlCol="0">
            <a:spAutoFit/>
          </a:bodyPr>
          <a:lstStyle/>
          <a:p>
            <a:r>
              <a:rPr lang="it-IT" i="1" dirty="0"/>
              <a:t>Continua</a:t>
            </a:r>
          </a:p>
        </p:txBody>
      </p:sp>
      <p:sp>
        <p:nvSpPr>
          <p:cNvPr id="4" name="Rettangolo arrotondato 26">
            <a:extLst>
              <a:ext uri="{FF2B5EF4-FFF2-40B4-BE49-F238E27FC236}">
                <a16:creationId xmlns:a16="http://schemas.microsoft.com/office/drawing/2014/main" id="{3C158F00-3E29-4993-AD90-43D5F1190073}"/>
              </a:ext>
            </a:extLst>
          </p:cNvPr>
          <p:cNvSpPr/>
          <p:nvPr/>
        </p:nvSpPr>
        <p:spPr>
          <a:xfrm>
            <a:off x="755576" y="1429634"/>
            <a:ext cx="7775575" cy="1800668"/>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dirty="0">
                <a:solidFill>
                  <a:srgbClr val="000000"/>
                </a:solidFill>
              </a:rPr>
              <a:t>Riguardo agli interventi di cui al comma 2, la comunicazione di inizio dei lavori, laddove integrata con la comunicazione di fine dei lavori, è valida anche ai fini di cui all'articolo 17, comma 1, lettera b), del regio decreto-legge 13 aprile 1939, n. 652 (</a:t>
            </a:r>
            <a:r>
              <a:rPr lang="it-IT" sz="1600" i="1" dirty="0"/>
              <a:t>Conservazione e aggiornamento del nuovo catasto edilizio urbano</a:t>
            </a:r>
            <a:r>
              <a:rPr lang="it-IT" sz="1600" dirty="0"/>
              <a:t>)</a:t>
            </a:r>
            <a:r>
              <a:rPr lang="it-IT" sz="1600" dirty="0">
                <a:solidFill>
                  <a:srgbClr val="000000"/>
                </a:solidFill>
              </a:rPr>
              <a:t>, convertito, con modificazioni, dalla </a:t>
            </a:r>
            <a:r>
              <a:rPr lang="it-IT" sz="1600" dirty="0">
                <a:solidFill>
                  <a:srgbClr val="0000FF"/>
                </a:solidFill>
              </a:rPr>
              <a:t>legge 11 agosto 1939, n. 1249</a:t>
            </a:r>
            <a:r>
              <a:rPr lang="it-IT" sz="1600" dirty="0">
                <a:solidFill>
                  <a:srgbClr val="000000"/>
                </a:solidFill>
              </a:rPr>
              <a:t>, ed è tempestivamente inoltrata dall'amministrazione comunale ai competenti uffici dell'Agenzia delle entrate. </a:t>
            </a:r>
            <a:r>
              <a:rPr lang="it-IT" sz="1600" b="1" dirty="0">
                <a:solidFill>
                  <a:srgbClr val="000000"/>
                </a:solidFill>
                <a:latin typeface="+mj-lt"/>
              </a:rPr>
              <a:t>(Art. 3, comma 4)</a:t>
            </a:r>
            <a:r>
              <a:rPr lang="it-IT" sz="1600" dirty="0">
                <a:solidFill>
                  <a:srgbClr val="000000"/>
                </a:solidFill>
                <a:latin typeface="+mj-lt"/>
              </a:rPr>
              <a:t>.</a:t>
            </a:r>
            <a:endParaRPr lang="it-IT" sz="1600" dirty="0">
              <a:solidFill>
                <a:srgbClr val="000000"/>
              </a:solidFill>
            </a:endParaRPr>
          </a:p>
        </p:txBody>
      </p:sp>
      <p:sp>
        <p:nvSpPr>
          <p:cNvPr id="5" name="Rettangolo arrotondato 26">
            <a:extLst>
              <a:ext uri="{FF2B5EF4-FFF2-40B4-BE49-F238E27FC236}">
                <a16:creationId xmlns:a16="http://schemas.microsoft.com/office/drawing/2014/main" id="{C822364A-C961-45BE-8169-DA00E8C16A4A}"/>
              </a:ext>
            </a:extLst>
          </p:cNvPr>
          <p:cNvSpPr/>
          <p:nvPr/>
        </p:nvSpPr>
        <p:spPr>
          <a:xfrm>
            <a:off x="757898" y="3789043"/>
            <a:ext cx="7775575" cy="1656181"/>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b="1" dirty="0">
                <a:solidFill>
                  <a:srgbClr val="000000"/>
                </a:solidFill>
              </a:rPr>
              <a:t>SANZIONI</a:t>
            </a:r>
            <a:endParaRPr lang="it-IT" sz="1600" dirty="0">
              <a:solidFill>
                <a:srgbClr val="000000"/>
              </a:solidFill>
            </a:endParaRPr>
          </a:p>
          <a:p>
            <a:pPr algn="just"/>
            <a:r>
              <a:rPr lang="it-IT" sz="1600" dirty="0">
                <a:solidFill>
                  <a:srgbClr val="000000"/>
                </a:solidFill>
              </a:rPr>
              <a:t>La mancata comunicazione dell'inizio dei lavori di cui al comma 2, ovvero la mancata comunicazione asseverata dell'inizio dei lavori di cui al comma 3, comportano la sanzione pecuniaria pari a 1.000 euro. Tale sanzione è ridotta di due terzi se la comunicazione è effettuata spontaneamente quando l'intervento è in corso di esecuzione. (</a:t>
            </a:r>
            <a:r>
              <a:rPr lang="it-IT" sz="1600" b="1" dirty="0">
                <a:solidFill>
                  <a:srgbClr val="000000"/>
                </a:solidFill>
                <a:latin typeface="+mj-lt"/>
              </a:rPr>
              <a:t>Art. 3, comma 5)</a:t>
            </a:r>
            <a:r>
              <a:rPr lang="it-IT" sz="1600" dirty="0">
                <a:solidFill>
                  <a:srgbClr val="000000"/>
                </a:solidFill>
                <a:latin typeface="+mj-lt"/>
              </a:rPr>
              <a:t>.</a:t>
            </a:r>
            <a:endParaRPr lang="it-IT" sz="1600" dirty="0">
              <a:solidFill>
                <a:srgbClr val="000000"/>
              </a:solidFill>
            </a:endParaRPr>
          </a:p>
        </p:txBody>
      </p:sp>
    </p:spTree>
    <p:extLst>
      <p:ext uri="{BB962C8B-B14F-4D97-AF65-F5344CB8AC3E}">
        <p14:creationId xmlns:p14="http://schemas.microsoft.com/office/powerpoint/2010/main" val="2256466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76672"/>
            <a:ext cx="6696744" cy="720080"/>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EDILIZIA LIBERA</a:t>
            </a:r>
          </a:p>
          <a:p>
            <a:pPr algn="ctr" eaLnBrk="1" hangingPunct="1">
              <a:defRPr/>
            </a:pPr>
            <a:r>
              <a:rPr lang="it-IT" sz="1400" b="1" dirty="0"/>
              <a:t>art. 6 – DPR 380/2001 recepito con modifiche dall’art. 3 della L.R. 16/2016 e modificato dall’art. 4 della L.R. 23/2021</a:t>
            </a:r>
          </a:p>
        </p:txBody>
      </p:sp>
      <p:sp>
        <p:nvSpPr>
          <p:cNvPr id="2" name="Rettangolo arrotondato 26">
            <a:extLst>
              <a:ext uri="{FF2B5EF4-FFF2-40B4-BE49-F238E27FC236}">
                <a16:creationId xmlns:a16="http://schemas.microsoft.com/office/drawing/2014/main" id="{B78463A4-6673-4B88-BAC1-9305ABCB6BBC}"/>
              </a:ext>
            </a:extLst>
          </p:cNvPr>
          <p:cNvSpPr/>
          <p:nvPr/>
        </p:nvSpPr>
        <p:spPr>
          <a:xfrm>
            <a:off x="735018" y="1664765"/>
            <a:ext cx="7775575" cy="1512632"/>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dirty="0">
                <a:solidFill>
                  <a:srgbClr val="000000"/>
                </a:solidFill>
              </a:rPr>
              <a:t>Per gli interventi di manutenzione straordinaria di cui alla lettera a), qualora comportanti aumento del carico urbanistico, il contributo di costruzione è commisurato alla incidenza delle sole opere di urbanizzazione, purché ne derivi un aumento della superficie calpestabile. </a:t>
            </a:r>
          </a:p>
        </p:txBody>
      </p:sp>
      <p:sp>
        <p:nvSpPr>
          <p:cNvPr id="4" name="Rettangolo arrotondato 26">
            <a:extLst>
              <a:ext uri="{FF2B5EF4-FFF2-40B4-BE49-F238E27FC236}">
                <a16:creationId xmlns:a16="http://schemas.microsoft.com/office/drawing/2014/main" id="{3C158F00-3E29-4993-AD90-43D5F1190073}"/>
              </a:ext>
            </a:extLst>
          </p:cNvPr>
          <p:cNvSpPr/>
          <p:nvPr/>
        </p:nvSpPr>
        <p:spPr>
          <a:xfrm>
            <a:off x="782728" y="3860653"/>
            <a:ext cx="7775575" cy="1152521"/>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b="1" dirty="0">
                <a:solidFill>
                  <a:srgbClr val="000000"/>
                </a:solidFill>
              </a:rPr>
              <a:t>Le disposizioni di cui al presente articolo prevalgono su quelle contenute negli strumenti urbanistici e nei regolamenti edilizi vigenti</a:t>
            </a:r>
            <a:r>
              <a:rPr lang="it-IT" sz="1600" dirty="0">
                <a:solidFill>
                  <a:srgbClr val="000000"/>
                </a:solidFill>
              </a:rPr>
              <a:t>.</a:t>
            </a:r>
          </a:p>
          <a:p>
            <a:pPr algn="just"/>
            <a:endParaRPr lang="it-IT" sz="1600" dirty="0">
              <a:solidFill>
                <a:srgbClr val="000000"/>
              </a:solidFill>
            </a:endParaRPr>
          </a:p>
          <a:p>
            <a:pPr algn="just"/>
            <a:r>
              <a:rPr lang="it-IT" sz="1600" dirty="0">
                <a:solidFill>
                  <a:srgbClr val="000000"/>
                </a:solidFill>
              </a:rPr>
              <a:t>(</a:t>
            </a:r>
            <a:r>
              <a:rPr lang="it-IT" sz="1600" b="1" dirty="0">
                <a:solidFill>
                  <a:srgbClr val="000000"/>
                </a:solidFill>
                <a:latin typeface="+mj-lt"/>
              </a:rPr>
              <a:t>Art. 3, comma 5)</a:t>
            </a:r>
            <a:r>
              <a:rPr lang="it-IT" sz="1600" dirty="0">
                <a:solidFill>
                  <a:srgbClr val="000000"/>
                </a:solidFill>
                <a:latin typeface="+mj-lt"/>
              </a:rPr>
              <a:t>.</a:t>
            </a:r>
            <a:endParaRPr lang="it-IT" sz="1600" dirty="0">
              <a:solidFill>
                <a:srgbClr val="000000"/>
              </a:solidFill>
            </a:endParaRPr>
          </a:p>
        </p:txBody>
      </p:sp>
    </p:spTree>
    <p:extLst>
      <p:ext uri="{BB962C8B-B14F-4D97-AF65-F5344CB8AC3E}">
        <p14:creationId xmlns:p14="http://schemas.microsoft.com/office/powerpoint/2010/main" val="3312195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76672"/>
            <a:ext cx="6696744" cy="720080"/>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EDILIZIA LIBERA</a:t>
            </a:r>
          </a:p>
          <a:p>
            <a:pPr algn="ctr" eaLnBrk="1" hangingPunct="1">
              <a:defRPr/>
            </a:pPr>
            <a:r>
              <a:rPr lang="it-IT" sz="1400" b="1" dirty="0"/>
              <a:t>SOGGETTA A COMUNICAZIONE DI INIZIO LAVORI ASSEVERATA PER GLI INTERVENTI DI CUI ALL’ART. 119 DEL D.L. N. 34 DEL 2020 – CILA-SUPERBONUS</a:t>
            </a:r>
          </a:p>
        </p:txBody>
      </p:sp>
      <p:sp>
        <p:nvSpPr>
          <p:cNvPr id="2" name="Rettangolo arrotondato 26">
            <a:extLst>
              <a:ext uri="{FF2B5EF4-FFF2-40B4-BE49-F238E27FC236}">
                <a16:creationId xmlns:a16="http://schemas.microsoft.com/office/drawing/2014/main" id="{B78463A4-6673-4B88-BAC1-9305ABCB6BBC}"/>
              </a:ext>
            </a:extLst>
          </p:cNvPr>
          <p:cNvSpPr/>
          <p:nvPr/>
        </p:nvSpPr>
        <p:spPr>
          <a:xfrm>
            <a:off x="684214" y="1556794"/>
            <a:ext cx="7775575" cy="4392486"/>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2000" b="1" dirty="0">
                <a:solidFill>
                  <a:srgbClr val="0070C0"/>
                </a:solidFill>
              </a:rPr>
              <a:t>ATTIVITÀ DI EDILIZIA LIBERA SOGGETTA A COMUNICAZIONE DI INIZIO LAVORI ASSEVERATA PER GLI INTERVENTI DI CUI ALL’ART. 119 DEL D.L. N. 34 DEL 2020 – CILA-SUPERBONUS</a:t>
            </a:r>
          </a:p>
          <a:p>
            <a:pPr algn="just"/>
            <a:endParaRPr lang="it-IT" sz="1600" b="1" dirty="0">
              <a:solidFill>
                <a:srgbClr val="0070C0"/>
              </a:solidFill>
            </a:endParaRPr>
          </a:p>
          <a:p>
            <a:pPr algn="just"/>
            <a:r>
              <a:rPr lang="it-IT" sz="1600" dirty="0"/>
              <a:t>Procedura istituita appositamente con D.L. 77/2021 (oggi L. 108/2021) all’interno del D.L. 34/2020: con essa è stato idealmente consentito di aggirare l’attestazione di Stato legittimo dell’immobile, altrimenti obbligatoria ai sensi degli articoli 9-bis e 34-bis del DPR 380/01.</a:t>
            </a:r>
          </a:p>
          <a:p>
            <a:pPr algn="just"/>
            <a:endParaRPr lang="it-IT" sz="1600" dirty="0"/>
          </a:p>
          <a:p>
            <a:pPr algn="just"/>
            <a:r>
              <a:rPr lang="it-IT" sz="1600" dirty="0"/>
              <a:t>Inoltre l’intervento </a:t>
            </a:r>
            <a:r>
              <a:rPr lang="it-IT" sz="1600" dirty="0" err="1"/>
              <a:t>superbonus</a:t>
            </a:r>
            <a:r>
              <a:rPr lang="it-IT" sz="1600" dirty="0"/>
              <a:t> 110% art. 119 viene classificato in manutenzione straordinaria, ad eccezione delle demolizioni e ricostruzioni edifici. </a:t>
            </a:r>
            <a:br>
              <a:rPr lang="it-IT" sz="1600" dirty="0"/>
            </a:br>
            <a:br>
              <a:rPr lang="it-IT" sz="1600" dirty="0"/>
            </a:br>
            <a:endParaRPr lang="it-IT" sz="160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990594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76672"/>
            <a:ext cx="6696744" cy="719634"/>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SOGGETTA A SEGNALAZIONE CERTIFICATA DI INIZIO ATTIVITÀ</a:t>
            </a:r>
          </a:p>
          <a:p>
            <a:pPr algn="ctr" eaLnBrk="1" hangingPunct="1">
              <a:defRPr/>
            </a:pPr>
            <a:r>
              <a:rPr lang="it-IT" sz="1400" b="1" dirty="0"/>
              <a:t>art. 22 – DPR 380/2001 recepito con modifiche dall’art. 10 della L.R. 16/2016 e modificato dall’art. 10 della L.R. 23/2021</a:t>
            </a:r>
          </a:p>
        </p:txBody>
      </p:sp>
      <p:sp>
        <p:nvSpPr>
          <p:cNvPr id="2" name="Rettangolo arrotondato 26">
            <a:extLst>
              <a:ext uri="{FF2B5EF4-FFF2-40B4-BE49-F238E27FC236}">
                <a16:creationId xmlns:a16="http://schemas.microsoft.com/office/drawing/2014/main" id="{B78463A4-6673-4B88-BAC1-9305ABCB6BBC}"/>
              </a:ext>
            </a:extLst>
          </p:cNvPr>
          <p:cNvSpPr/>
          <p:nvPr/>
        </p:nvSpPr>
        <p:spPr>
          <a:xfrm>
            <a:off x="684214" y="1340768"/>
            <a:ext cx="7775575" cy="4896542"/>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2000" b="1" dirty="0">
                <a:solidFill>
                  <a:srgbClr val="0070C0"/>
                </a:solidFill>
              </a:rPr>
              <a:t>ATTIVITÀ DI EDILIZIA SOGGETTA A SEGNALAZIONE CERTIFICATA DI INIZIO ATTIVITÀ – S.C.I.A.</a:t>
            </a:r>
          </a:p>
          <a:p>
            <a:pPr algn="just"/>
            <a:endParaRPr lang="it-IT" sz="1600" dirty="0">
              <a:solidFill>
                <a:srgbClr val="000000"/>
              </a:solidFill>
            </a:endParaRPr>
          </a:p>
          <a:p>
            <a:pPr algn="just"/>
            <a:r>
              <a:rPr lang="it-IT" sz="1600" dirty="0">
                <a:solidFill>
                  <a:srgbClr val="000000"/>
                </a:solidFill>
              </a:rPr>
              <a:t>La </a:t>
            </a:r>
            <a:r>
              <a:rPr lang="it-IT" sz="1600" b="1" dirty="0">
                <a:solidFill>
                  <a:srgbClr val="000000"/>
                </a:solidFill>
              </a:rPr>
              <a:t>S.C.I.A. </a:t>
            </a:r>
            <a:r>
              <a:rPr lang="it-IT" sz="1600" dirty="0">
                <a:solidFill>
                  <a:srgbClr val="000000"/>
                </a:solidFill>
              </a:rPr>
              <a:t>(Segnalazione Certificata di Inizio Attività)</a:t>
            </a:r>
            <a:r>
              <a:rPr lang="it-IT" sz="1600" b="1" dirty="0">
                <a:solidFill>
                  <a:srgbClr val="000000"/>
                </a:solidFill>
              </a:rPr>
              <a:t> </a:t>
            </a:r>
            <a:r>
              <a:rPr lang="it-IT" sz="1600" dirty="0">
                <a:solidFill>
                  <a:srgbClr val="000000"/>
                </a:solidFill>
              </a:rPr>
              <a:t>consente la realizzazione di interventi edilizi dopo aver presentato al Comune l’apposita </a:t>
            </a:r>
            <a:r>
              <a:rPr lang="it-IT" sz="1600" b="1" dirty="0">
                <a:solidFill>
                  <a:srgbClr val="000000"/>
                </a:solidFill>
              </a:rPr>
              <a:t>documentazione asseverata da un tecnico abilitato</a:t>
            </a:r>
            <a:r>
              <a:rPr lang="it-IT" sz="1600" dirty="0">
                <a:solidFill>
                  <a:srgbClr val="000000"/>
                </a:solidFill>
              </a:rPr>
              <a:t>. </a:t>
            </a:r>
          </a:p>
          <a:p>
            <a:pPr algn="just"/>
            <a:r>
              <a:rPr lang="it-IT" sz="1600" dirty="0">
                <a:solidFill>
                  <a:srgbClr val="000000"/>
                </a:solidFill>
              </a:rPr>
              <a:t> </a:t>
            </a:r>
          </a:p>
          <a:p>
            <a:pPr algn="just"/>
            <a:r>
              <a:rPr lang="it-IT" sz="1600" b="1" dirty="0">
                <a:solidFill>
                  <a:srgbClr val="000000"/>
                </a:solidFill>
              </a:rPr>
              <a:t>La S.C.I.A. è un titolo edilizio </a:t>
            </a:r>
            <a:r>
              <a:rPr lang="it-IT" sz="1600" dirty="0">
                <a:solidFill>
                  <a:srgbClr val="000000"/>
                </a:solidFill>
              </a:rPr>
              <a:t>che si forma solo se sussistono tutte le condizioni e i requisiti previsti dalla normativa vigente; in questo caso, l’onere della verifica viene trasferito dal Comune al privato, che </a:t>
            </a:r>
            <a:r>
              <a:rPr lang="it-IT" sz="1600" b="1" dirty="0">
                <a:solidFill>
                  <a:srgbClr val="000000"/>
                </a:solidFill>
              </a:rPr>
              <a:t>attesta ed autocertifica, grazie al ricorso ad un tecnico abilitato, l’esistenza di tutti i presupposti per realizzare l’intervento. </a:t>
            </a:r>
          </a:p>
          <a:p>
            <a:pPr algn="just"/>
            <a:r>
              <a:rPr lang="it-IT" sz="1600" dirty="0">
                <a:solidFill>
                  <a:srgbClr val="000000"/>
                </a:solidFill>
              </a:rPr>
              <a:t> </a:t>
            </a:r>
          </a:p>
        </p:txBody>
      </p:sp>
    </p:spTree>
    <p:extLst>
      <p:ext uri="{BB962C8B-B14F-4D97-AF65-F5344CB8AC3E}">
        <p14:creationId xmlns:p14="http://schemas.microsoft.com/office/powerpoint/2010/main" val="3273964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76672"/>
            <a:ext cx="6696744" cy="719634"/>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SOGGETTA A SEGNALAZIONE CERTIFICATA DI INIZIO ATTIVITÀ</a:t>
            </a:r>
          </a:p>
          <a:p>
            <a:pPr algn="ctr" eaLnBrk="1" hangingPunct="1">
              <a:defRPr/>
            </a:pPr>
            <a:r>
              <a:rPr lang="it-IT" sz="1400" b="1" dirty="0"/>
              <a:t>art. 22 – DPR 380/2001 recepito con modifiche dall’art. 10 della L.R. 16/2016 e modificato dall’art. 10 della L.R. 23/2021</a:t>
            </a:r>
          </a:p>
        </p:txBody>
      </p:sp>
      <p:sp>
        <p:nvSpPr>
          <p:cNvPr id="2" name="Rettangolo arrotondato 26">
            <a:extLst>
              <a:ext uri="{FF2B5EF4-FFF2-40B4-BE49-F238E27FC236}">
                <a16:creationId xmlns:a16="http://schemas.microsoft.com/office/drawing/2014/main" id="{B78463A4-6673-4B88-BAC1-9305ABCB6BBC}"/>
              </a:ext>
            </a:extLst>
          </p:cNvPr>
          <p:cNvSpPr/>
          <p:nvPr/>
        </p:nvSpPr>
        <p:spPr>
          <a:xfrm>
            <a:off x="684214" y="1340768"/>
            <a:ext cx="7775575" cy="4896542"/>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dirty="0">
                <a:solidFill>
                  <a:srgbClr val="000000"/>
                </a:solidFill>
              </a:rPr>
              <a:t>L’articolo 22 del D.P.R. 380/2001, così come modificato ed integrato dall’art. 10 della L.R. 16/2016 </a:t>
            </a:r>
            <a:r>
              <a:rPr lang="it-IT" sz="1600" dirty="0"/>
              <a:t>e modificato dall’art. 10 della L.R. 23/2021</a:t>
            </a:r>
            <a:r>
              <a:rPr lang="it-IT" sz="1600" dirty="0">
                <a:solidFill>
                  <a:srgbClr val="000000"/>
                </a:solidFill>
              </a:rPr>
              <a:t>, stabilisce che </a:t>
            </a:r>
            <a:r>
              <a:rPr lang="it-IT" sz="1600" b="1" dirty="0">
                <a:solidFill>
                  <a:srgbClr val="000000"/>
                </a:solidFill>
              </a:rPr>
              <a:t>sono realizzabili mediante S.C.I.A. </a:t>
            </a:r>
            <a:r>
              <a:rPr lang="it-IT" sz="1600" dirty="0">
                <a:solidFill>
                  <a:srgbClr val="000000"/>
                </a:solidFill>
              </a:rPr>
              <a:t>gli interventi non riconducibili a quelli soggetti a permesso di costruire ed a quelli di edilizia libera, </a:t>
            </a:r>
            <a:r>
              <a:rPr lang="it-IT" sz="1600" b="1" dirty="0">
                <a:solidFill>
                  <a:srgbClr val="000000"/>
                </a:solidFill>
              </a:rPr>
              <a:t>che siano conformi alle previsioni degli strumenti urbanistici, dei regolamenti edilizi e della disciplina urbanistico-edilizia vigente. </a:t>
            </a:r>
            <a:endParaRPr lang="it-IT" sz="1600" dirty="0">
              <a:solidFill>
                <a:srgbClr val="000000"/>
              </a:solidFill>
            </a:endParaRPr>
          </a:p>
          <a:p>
            <a:pPr algn="just"/>
            <a:endParaRPr lang="it-IT" sz="1600" dirty="0">
              <a:solidFill>
                <a:srgbClr val="000000"/>
              </a:solidFill>
            </a:endParaRPr>
          </a:p>
          <a:p>
            <a:pPr algn="just"/>
            <a:r>
              <a:rPr lang="it-IT" sz="1600" dirty="0">
                <a:solidFill>
                  <a:srgbClr val="000000"/>
                </a:solidFill>
              </a:rPr>
              <a:t>Più precisamente, sono realizzabili mediante S.C.I.A i seguenti interventi:</a:t>
            </a:r>
          </a:p>
          <a:p>
            <a:pPr marL="342900" indent="-342900" algn="just">
              <a:buAutoNum type="alphaLcParenR"/>
            </a:pPr>
            <a:r>
              <a:rPr lang="it-IT" sz="1600" dirty="0">
                <a:solidFill>
                  <a:srgbClr val="000000"/>
                </a:solidFill>
              </a:rPr>
              <a:t>gli interventi di manutenzione straordinaria di cui all'articolo 3, comma 1, lettera b), qualora riguardino le parti strutturali dell'edificio </a:t>
            </a:r>
            <a:r>
              <a:rPr lang="it-IT" sz="1600" dirty="0">
                <a:solidFill>
                  <a:schemeClr val="tx1"/>
                </a:solidFill>
              </a:rPr>
              <a:t>o i prospetti;</a:t>
            </a:r>
          </a:p>
          <a:p>
            <a:pPr marL="354013" indent="-354013" algn="just">
              <a:buAutoNum type="alphaLcParenR" startAt="2"/>
            </a:pPr>
            <a:r>
              <a:rPr lang="it-IT" sz="1600" dirty="0">
                <a:solidFill>
                  <a:srgbClr val="000000"/>
                </a:solidFill>
              </a:rPr>
              <a:t>gli interventi di restauro e di risanamento conservativo di cui all'articolo 3, comma 1, lettera c), qualora riguardino le parti strutturali dell'edificio;</a:t>
            </a:r>
          </a:p>
          <a:p>
            <a:pPr marL="354013" indent="-354013" algn="just"/>
            <a:r>
              <a:rPr lang="it-IT" sz="1600" dirty="0">
                <a:solidFill>
                  <a:srgbClr val="000000"/>
                </a:solidFill>
              </a:rPr>
              <a:t>c)   gli interventi di ristrutturazione edilizia di cui all'articolo 3, comma 1, lettera d), diversi da quelli indicati nell'articolo 10, comma 1, lettera c)</a:t>
            </a:r>
          </a:p>
          <a:p>
            <a:pPr algn="just"/>
            <a:endParaRPr lang="it-IT" sz="1600" dirty="0">
              <a:solidFill>
                <a:schemeClr val="tx1"/>
              </a:solidFill>
            </a:endParaRPr>
          </a:p>
          <a:p>
            <a:pPr algn="just"/>
            <a:endParaRPr lang="it-IT" sz="1600" dirty="0">
              <a:solidFill>
                <a:srgbClr val="000000"/>
              </a:solidFill>
            </a:endParaRPr>
          </a:p>
        </p:txBody>
      </p:sp>
    </p:spTree>
    <p:extLst>
      <p:ext uri="{BB962C8B-B14F-4D97-AF65-F5344CB8AC3E}">
        <p14:creationId xmlns:p14="http://schemas.microsoft.com/office/powerpoint/2010/main" val="2984606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F0A26598-11A0-4ABB-AAD8-CB16159CD60F}"/>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6766AFC3-CC46-4FFD-A0AD-B13A09935773}"/>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9CC56CAC-2E9C-41BF-B41F-4F487D20BABB}"/>
              </a:ext>
            </a:extLst>
          </p:cNvPr>
          <p:cNvSpPr/>
          <p:nvPr/>
        </p:nvSpPr>
        <p:spPr>
          <a:xfrm>
            <a:off x="1763045" y="476672"/>
            <a:ext cx="6696744" cy="719634"/>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ATTIVITÀ SOGGETTA A SEGNALAZIONE CERTIFICATA DI INIZIO ATTIVITÀ</a:t>
            </a:r>
          </a:p>
          <a:p>
            <a:pPr algn="ctr" eaLnBrk="1" hangingPunct="1">
              <a:defRPr/>
            </a:pPr>
            <a:r>
              <a:rPr lang="it-IT" sz="1400" b="1" dirty="0"/>
              <a:t>art. 22 – DPR 380/2001 recepito con modifiche dall’art. 10 della L.R. 16/2016 e modificato dall’art. 10 della L.R. 23/2021</a:t>
            </a:r>
          </a:p>
        </p:txBody>
      </p:sp>
      <p:sp>
        <p:nvSpPr>
          <p:cNvPr id="2" name="Rettangolo arrotondato 26">
            <a:extLst>
              <a:ext uri="{FF2B5EF4-FFF2-40B4-BE49-F238E27FC236}">
                <a16:creationId xmlns:a16="http://schemas.microsoft.com/office/drawing/2014/main" id="{B78463A4-6673-4B88-BAC1-9305ABCB6BBC}"/>
              </a:ext>
            </a:extLst>
          </p:cNvPr>
          <p:cNvSpPr/>
          <p:nvPr/>
        </p:nvSpPr>
        <p:spPr>
          <a:xfrm>
            <a:off x="684214" y="1340768"/>
            <a:ext cx="7775575" cy="4968552"/>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dirty="0">
                <a:solidFill>
                  <a:srgbClr val="000000"/>
                </a:solidFill>
              </a:rPr>
              <a:t>Sono, altresì, realizzabili mediante SCIA</a:t>
            </a:r>
          </a:p>
          <a:p>
            <a:pPr algn="just"/>
            <a:endParaRPr lang="it-IT" sz="1600" dirty="0">
              <a:solidFill>
                <a:srgbClr val="000000"/>
              </a:solidFill>
            </a:endParaRPr>
          </a:p>
          <a:p>
            <a:pPr algn="just"/>
            <a:r>
              <a:rPr lang="it-IT" sz="1600" dirty="0">
                <a:solidFill>
                  <a:srgbClr val="000000"/>
                </a:solidFill>
              </a:rPr>
              <a:t>1) le </a:t>
            </a:r>
            <a:r>
              <a:rPr lang="it-IT" sz="1600" b="1" dirty="0">
                <a:solidFill>
                  <a:srgbClr val="000000"/>
                </a:solidFill>
              </a:rPr>
              <a:t>varianti ai permessi di costruire che: </a:t>
            </a:r>
          </a:p>
          <a:p>
            <a:pPr marL="182563" algn="just"/>
            <a:r>
              <a:rPr lang="it-IT" sz="1600" dirty="0">
                <a:solidFill>
                  <a:srgbClr val="000000"/>
                </a:solidFill>
              </a:rPr>
              <a:t>•  </a:t>
            </a:r>
            <a:r>
              <a:rPr lang="it-IT" sz="1600" b="1" dirty="0">
                <a:solidFill>
                  <a:srgbClr val="000000"/>
                </a:solidFill>
              </a:rPr>
              <a:t>non incidono sui parametri urbanistici e sulle volumetrie</a:t>
            </a:r>
          </a:p>
          <a:p>
            <a:pPr marL="182563" algn="just"/>
            <a:r>
              <a:rPr lang="it-IT" sz="1600" dirty="0">
                <a:solidFill>
                  <a:srgbClr val="000000"/>
                </a:solidFill>
              </a:rPr>
              <a:t>•  </a:t>
            </a:r>
            <a:r>
              <a:rPr lang="it-IT" sz="1600" b="1" dirty="0">
                <a:solidFill>
                  <a:srgbClr val="000000"/>
                </a:solidFill>
              </a:rPr>
              <a:t>non modificano la destinazione d'uso e la categoria edilizia </a:t>
            </a:r>
          </a:p>
          <a:p>
            <a:pPr marL="354013" indent="-171450" algn="just"/>
            <a:r>
              <a:rPr lang="it-IT" sz="1600" dirty="0">
                <a:solidFill>
                  <a:srgbClr val="000000"/>
                </a:solidFill>
              </a:rPr>
              <a:t>• </a:t>
            </a:r>
            <a:r>
              <a:rPr lang="it-IT" sz="1600" b="1" dirty="0">
                <a:solidFill>
                  <a:srgbClr val="000000"/>
                </a:solidFill>
              </a:rPr>
              <a:t>non alterano la sagoma dell'edificio </a:t>
            </a:r>
            <a:r>
              <a:rPr lang="it-IT" sz="1600" dirty="0">
                <a:solidFill>
                  <a:srgbClr val="000000"/>
                </a:solidFill>
              </a:rPr>
              <a:t>qualora sottoposto a vincolo ai sensi del decreto legislativo 22</a:t>
            </a:r>
            <a:r>
              <a:rPr lang="it-IT" sz="1600" b="1" dirty="0">
                <a:solidFill>
                  <a:srgbClr val="000000"/>
                </a:solidFill>
              </a:rPr>
              <a:t> </a:t>
            </a:r>
            <a:r>
              <a:rPr lang="it-IT" sz="1600" dirty="0">
                <a:solidFill>
                  <a:srgbClr val="000000"/>
                </a:solidFill>
              </a:rPr>
              <a:t>gennaio 2004, n. 42 e s.m.i.</a:t>
            </a:r>
          </a:p>
          <a:p>
            <a:pPr marL="182563" algn="just"/>
            <a:r>
              <a:rPr lang="it-IT" sz="1600" dirty="0">
                <a:solidFill>
                  <a:srgbClr val="000000"/>
                </a:solidFill>
              </a:rPr>
              <a:t>•  </a:t>
            </a:r>
            <a:r>
              <a:rPr lang="it-IT" sz="1600" b="1" dirty="0">
                <a:solidFill>
                  <a:srgbClr val="000000"/>
                </a:solidFill>
              </a:rPr>
              <a:t>non violano le eventuali prescrizioni contenute nel permesso di costruire </a:t>
            </a:r>
          </a:p>
          <a:p>
            <a:pPr marL="263525" indent="-263525" algn="just"/>
            <a:endParaRPr lang="it-IT" sz="1600" dirty="0">
              <a:solidFill>
                <a:srgbClr val="000000"/>
              </a:solidFill>
            </a:endParaRPr>
          </a:p>
          <a:p>
            <a:pPr marL="263525" indent="-263525" algn="just"/>
            <a:r>
              <a:rPr lang="it-IT" sz="1600" dirty="0">
                <a:solidFill>
                  <a:srgbClr val="000000"/>
                </a:solidFill>
              </a:rPr>
              <a:t>2) le </a:t>
            </a:r>
            <a:r>
              <a:rPr lang="it-IT" sz="1600" b="1" dirty="0">
                <a:solidFill>
                  <a:srgbClr val="000000"/>
                </a:solidFill>
              </a:rPr>
              <a:t>varianti a permessi di costruire che non configurino una variazione essenziale</a:t>
            </a:r>
            <a:r>
              <a:rPr lang="it-IT" sz="1600" dirty="0">
                <a:solidFill>
                  <a:srgbClr val="000000"/>
                </a:solidFill>
              </a:rPr>
              <a:t>, a condizione che siano conformi alle prescrizioni urbanistico-edilizie e siano attuate dopo l'acquisizione degli eventuali atti di assenso prescritti dalla normativa sui vincoli paesaggistici, idrogeologici, ambientali, di tutela del patrimonio storico, artistico ed archeologico e dalle altre normative di settore, </a:t>
            </a:r>
            <a:r>
              <a:rPr lang="it-IT" sz="1600" b="1" dirty="0">
                <a:solidFill>
                  <a:srgbClr val="000000"/>
                </a:solidFill>
              </a:rPr>
              <a:t>realizzabili mediante segnalazione certificata d'inizio attività e comunicate a fine lavori con attestazione del professionista</a:t>
            </a:r>
            <a:r>
              <a:rPr lang="it-IT" sz="1600" dirty="0">
                <a:solidFill>
                  <a:srgbClr val="000000"/>
                </a:solidFill>
              </a:rPr>
              <a:t>. </a:t>
            </a:r>
          </a:p>
        </p:txBody>
      </p:sp>
    </p:spTree>
    <p:extLst>
      <p:ext uri="{BB962C8B-B14F-4D97-AF65-F5344CB8AC3E}">
        <p14:creationId xmlns:p14="http://schemas.microsoft.com/office/powerpoint/2010/main" val="55418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9B5BA384-7587-4388-8A72-21D9DE6729A8}"/>
              </a:ext>
            </a:extLst>
          </p:cNvPr>
          <p:cNvSpPr/>
          <p:nvPr/>
        </p:nvSpPr>
        <p:spPr>
          <a:xfrm>
            <a:off x="1763688" y="476672"/>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AVVERTENZA</a:t>
            </a:r>
          </a:p>
        </p:txBody>
      </p:sp>
      <p:cxnSp>
        <p:nvCxnSpPr>
          <p:cNvPr id="12" name="Connettore 1 11">
            <a:extLst>
              <a:ext uri="{FF2B5EF4-FFF2-40B4-BE49-F238E27FC236}">
                <a16:creationId xmlns:a16="http://schemas.microsoft.com/office/drawing/2014/main" id="{B1D4DAAC-499E-4A47-93DF-C08D571D5465}"/>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F0EBB379-C210-4883-A7C2-4E5943D3752C}"/>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44" name="Rettangolo arrotondato 43">
            <a:extLst>
              <a:ext uri="{FF2B5EF4-FFF2-40B4-BE49-F238E27FC236}">
                <a16:creationId xmlns:a16="http://schemas.microsoft.com/office/drawing/2014/main" id="{788127DA-78C1-44BD-89E8-B4FA2C258C72}"/>
              </a:ext>
            </a:extLst>
          </p:cNvPr>
          <p:cNvSpPr/>
          <p:nvPr/>
        </p:nvSpPr>
        <p:spPr>
          <a:xfrm>
            <a:off x="1763688" y="2096839"/>
            <a:ext cx="6624736" cy="2664321"/>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eaLnBrk="1" hangingPunct="1">
              <a:defRPr/>
            </a:pPr>
            <a:r>
              <a:rPr lang="it-IT" sz="1400" dirty="0"/>
              <a:t>I destinatari di questa lezione sono i giovani laureati in Ingegneria che a giorni sosteranno gli esami di abilitazione.</a:t>
            </a:r>
          </a:p>
          <a:p>
            <a:pPr algn="just" eaLnBrk="1" hangingPunct="1">
              <a:defRPr/>
            </a:pPr>
            <a:endParaRPr lang="it-IT" sz="1400" dirty="0"/>
          </a:p>
          <a:p>
            <a:pPr algn="just" eaLnBrk="1" hangingPunct="1">
              <a:defRPr/>
            </a:pPr>
            <a:r>
              <a:rPr lang="it-IT" sz="1400" dirty="0"/>
              <a:t>La trattazione degli argomenti è stata semplificata, eliminando alcune parti non ritenute necessarie in questa sede, senza tuttavia tralasciare i concetti più importanti.</a:t>
            </a:r>
          </a:p>
          <a:p>
            <a:pPr algn="just" eaLnBrk="1" hangingPunct="1">
              <a:defRPr/>
            </a:pPr>
            <a:endParaRPr lang="it-IT"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835150" y="2996954"/>
            <a:ext cx="6697663" cy="1656183"/>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eaLnBrk="1" hangingPunct="1">
              <a:defRPr/>
            </a:pPr>
            <a:r>
              <a:rPr lang="it-IT" sz="1800">
                <a:solidFill>
                  <a:srgbClr val="000000"/>
                </a:solidFill>
                <a:effectLst/>
                <a:latin typeface="Calibri" panose="020F0502020204030204" pitchFamily="34" charset="0"/>
                <a:ea typeface="Calibri" panose="020F0502020204030204" pitchFamily="34" charset="0"/>
              </a:rPr>
              <a:t>Il permesso di costruire è un’autorizzazione amministrativa rilasciata dal Comune, che consente l’attività di trasformazione urbanistica ed edilizia del territorio, in conformità agli strumenti di pianificazione urbanistica.</a:t>
            </a:r>
            <a:endParaRPr lang="it-IT" sz="1600" dirty="0"/>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429000"/>
            <a:ext cx="1368425" cy="576263"/>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Cosa è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548480"/>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Tree>
    <p:extLst>
      <p:ext uri="{BB962C8B-B14F-4D97-AF65-F5344CB8AC3E}">
        <p14:creationId xmlns:p14="http://schemas.microsoft.com/office/powerpoint/2010/main" val="2543837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2089943" y="1412775"/>
            <a:ext cx="6697663" cy="4166301"/>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dirty="0">
                <a:solidFill>
                  <a:srgbClr val="000000"/>
                </a:solidFill>
              </a:rPr>
              <a:t>Costituiscono interventi di </a:t>
            </a:r>
            <a:r>
              <a:rPr lang="it-IT" sz="1600" b="1" dirty="0">
                <a:solidFill>
                  <a:srgbClr val="000000"/>
                </a:solidFill>
              </a:rPr>
              <a:t>trasformazione urbanistica e trasformazione edilizia del territorio e sono subordinati a permesso di costruire: </a:t>
            </a:r>
          </a:p>
          <a:p>
            <a:pPr algn="just"/>
            <a:endParaRPr lang="it-IT" sz="1600" dirty="0">
              <a:solidFill>
                <a:srgbClr val="000000"/>
              </a:solidFill>
            </a:endParaRPr>
          </a:p>
          <a:p>
            <a:pPr marL="342900" indent="-342900" algn="just">
              <a:buAutoNum type="alphaLcParenR"/>
            </a:pPr>
            <a:r>
              <a:rPr lang="it-IT" sz="1600" dirty="0">
                <a:solidFill>
                  <a:srgbClr val="000000"/>
                </a:solidFill>
              </a:rPr>
              <a:t>gli interventi di nuova costruzione; </a:t>
            </a:r>
          </a:p>
          <a:p>
            <a:pPr marL="342900" indent="-342900" algn="just">
              <a:buAutoNum type="alphaLcParenR"/>
            </a:pPr>
            <a:r>
              <a:rPr lang="it-IT" sz="1600" dirty="0">
                <a:solidFill>
                  <a:srgbClr val="000000"/>
                </a:solidFill>
              </a:rPr>
              <a:t>gli interventi di ristrutturazione urbanistica; </a:t>
            </a:r>
          </a:p>
          <a:p>
            <a:pPr algn="just"/>
            <a:r>
              <a:rPr lang="it-IT" sz="1600" dirty="0">
                <a:solidFill>
                  <a:srgbClr val="000000"/>
                </a:solidFill>
              </a:rPr>
              <a:t>c) gli interventi di ristrutturazione edilizia che portino ad un organismo edilizio in tutto o in parte diverso dal precedente e che comportino modifiche della volumetria complessiva degli edifici o dei prospetti, ovvero che, limitatamente agli immobili compresi nelle zone omogenee A, comportino mutamenti della destinazione d'uso nonché gli interventi che comportino modificazioni della sagoma di immobili sottoposti a vincoli ai sensi del decreto legislativo 22 gennaio 2004, n. 42 e successive modifiche ed integrazioni; </a:t>
            </a:r>
            <a:endParaRPr lang="it-IT" sz="1600" dirty="0"/>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42900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Interventi da realizzare con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548480"/>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Tree>
    <p:extLst>
      <p:ext uri="{BB962C8B-B14F-4D97-AF65-F5344CB8AC3E}">
        <p14:creationId xmlns:p14="http://schemas.microsoft.com/office/powerpoint/2010/main" val="1948139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907704" y="2312873"/>
            <a:ext cx="6984776" cy="2952325"/>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b="1" dirty="0">
                <a:solidFill>
                  <a:srgbClr val="000000"/>
                </a:solidFill>
              </a:rPr>
              <a:t>Inoltre, sono da ricondurre al permesso di costruire i seguenti interventi: </a:t>
            </a:r>
          </a:p>
          <a:p>
            <a:pPr algn="just"/>
            <a:endParaRPr lang="it-IT" sz="1600" dirty="0">
              <a:solidFill>
                <a:srgbClr val="000000"/>
              </a:solidFill>
            </a:endParaRPr>
          </a:p>
          <a:p>
            <a:pPr algn="just"/>
            <a:r>
              <a:rPr lang="it-IT" sz="1600" b="1" dirty="0">
                <a:solidFill>
                  <a:srgbClr val="000000"/>
                </a:solidFill>
              </a:rPr>
              <a:t>1) Mutamento della destinazione d’uso ai sensi, </a:t>
            </a:r>
            <a:r>
              <a:rPr lang="it-IT" sz="1600" dirty="0">
                <a:solidFill>
                  <a:srgbClr val="000000"/>
                </a:solidFill>
              </a:rPr>
              <a:t>in zone comprese all’interno delle zone  omogenee A di cui al decreto del Ministro dei Lavori pubblici 2 aprile 1968, n. 1444, ovvero relativi ad immobili sottoposti ai vincoli del decreto legislativo n. 42/2004 ovvero ricadenti all’interno di parchi e riserve naturali, o in aree protette ai sensi della normativa relativa alle zone </a:t>
            </a:r>
            <a:r>
              <a:rPr lang="it-IT" sz="1600" dirty="0" err="1">
                <a:solidFill>
                  <a:srgbClr val="000000"/>
                </a:solidFill>
              </a:rPr>
              <a:t>pSIC</a:t>
            </a:r>
            <a:r>
              <a:rPr lang="it-IT" sz="1600" dirty="0">
                <a:solidFill>
                  <a:srgbClr val="000000"/>
                </a:solidFill>
              </a:rPr>
              <a:t>, SIC, ZSC e ZPS, ivi compresa una fascia esterna di influenza per una larghezza di 200 metri. </a:t>
            </a:r>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42900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Interventi da realizzare con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Tree>
    <p:extLst>
      <p:ext uri="{BB962C8B-B14F-4D97-AF65-F5344CB8AC3E}">
        <p14:creationId xmlns:p14="http://schemas.microsoft.com/office/powerpoint/2010/main" val="3862902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907704" y="1340772"/>
            <a:ext cx="6984776" cy="4824525"/>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b="1" dirty="0">
                <a:solidFill>
                  <a:srgbClr val="000000"/>
                </a:solidFill>
              </a:rPr>
              <a:t>2) Interventi realizzati in assenza o difformità dal permesso di costruire o dalla segnalazione certificata di inizio attività, </a:t>
            </a:r>
            <a:r>
              <a:rPr lang="it-IT" sz="1600" dirty="0">
                <a:solidFill>
                  <a:srgbClr val="000000"/>
                </a:solidFill>
              </a:rPr>
              <a:t>e conforme alla disciplina urbanistica ed edilizia vigente al momento della presentazione della richiesta (Accertamento di conformità - permesso di costruire in sanatoria). </a:t>
            </a:r>
          </a:p>
          <a:p>
            <a:pPr algn="just"/>
            <a:endParaRPr lang="it-IT" sz="1600" dirty="0">
              <a:solidFill>
                <a:srgbClr val="000000"/>
              </a:solidFill>
            </a:endParaRPr>
          </a:p>
          <a:p>
            <a:pPr algn="just"/>
            <a:r>
              <a:rPr lang="it-IT" sz="1600" b="1" dirty="0">
                <a:solidFill>
                  <a:srgbClr val="000000"/>
                </a:solidFill>
              </a:rPr>
              <a:t>3) Interventi in deroga alle previsioni degli strumenti di pianificazione urbanistica vigenti, </a:t>
            </a:r>
            <a:r>
              <a:rPr lang="it-IT" sz="1600" dirty="0">
                <a:solidFill>
                  <a:srgbClr val="000000"/>
                </a:solidFill>
              </a:rPr>
              <a:t>ai sensi dell’art. 14 del D.P.R. n. 380/2001 </a:t>
            </a:r>
          </a:p>
          <a:p>
            <a:pPr algn="just"/>
            <a:r>
              <a:rPr lang="it-IT" sz="1600" dirty="0">
                <a:solidFill>
                  <a:srgbClr val="000000"/>
                </a:solidFill>
              </a:rPr>
              <a:t>(permesso di costruire in deroga). </a:t>
            </a:r>
          </a:p>
          <a:p>
            <a:pPr algn="just"/>
            <a:endParaRPr lang="it-IT" sz="1600" dirty="0">
              <a:solidFill>
                <a:srgbClr val="000000"/>
              </a:solidFill>
            </a:endParaRPr>
          </a:p>
          <a:p>
            <a:pPr algn="just"/>
            <a:r>
              <a:rPr lang="it-IT" sz="1600" b="1" dirty="0">
                <a:solidFill>
                  <a:srgbClr val="000000"/>
                </a:solidFill>
              </a:rPr>
              <a:t>4) Interventi Piano Casa (</a:t>
            </a:r>
            <a:r>
              <a:rPr lang="it-IT" sz="1600" dirty="0">
                <a:solidFill>
                  <a:srgbClr val="000000"/>
                </a:solidFill>
              </a:rPr>
              <a:t>L.R. n.6 del 23/03/2010). </a:t>
            </a:r>
          </a:p>
          <a:p>
            <a:pPr algn="just"/>
            <a:endParaRPr lang="it-IT" sz="1600" dirty="0">
              <a:solidFill>
                <a:srgbClr val="000000"/>
              </a:solidFill>
            </a:endParaRPr>
          </a:p>
          <a:p>
            <a:pPr algn="just"/>
            <a:r>
              <a:rPr lang="it-IT" sz="1600" b="1" dirty="0">
                <a:solidFill>
                  <a:srgbClr val="000000"/>
                </a:solidFill>
              </a:rPr>
              <a:t>5) Interventi consistenti in variazioni essenziali </a:t>
            </a:r>
            <a:r>
              <a:rPr lang="it-IT" sz="1600" dirty="0">
                <a:solidFill>
                  <a:srgbClr val="000000"/>
                </a:solidFill>
              </a:rPr>
              <a:t>rispetto ai progetti approvati</a:t>
            </a:r>
            <a:r>
              <a:rPr lang="it-IT" sz="1800" dirty="0">
                <a:solidFill>
                  <a:srgbClr val="000000"/>
                </a:solidFill>
                <a:latin typeface="Arial Narrow" panose="020B0606020202030204" pitchFamily="34" charset="0"/>
              </a:rPr>
              <a:t>. </a:t>
            </a:r>
            <a:endParaRPr lang="it-IT" sz="1600" dirty="0">
              <a:solidFill>
                <a:srgbClr val="000000"/>
              </a:solidFill>
            </a:endParaRPr>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42900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Interventi da realizzare con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Tree>
    <p:extLst>
      <p:ext uri="{BB962C8B-B14F-4D97-AF65-F5344CB8AC3E}">
        <p14:creationId xmlns:p14="http://schemas.microsoft.com/office/powerpoint/2010/main" val="2722550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907704" y="1340773"/>
            <a:ext cx="6984776" cy="3240356"/>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b="1" dirty="0">
                <a:solidFill>
                  <a:srgbClr val="000000"/>
                </a:solidFill>
              </a:rPr>
              <a:t>La domanda per il rilascio del permesso di costruire, da presentare allo sportello unico per l’edilizia, deve essere corredata da: </a:t>
            </a:r>
          </a:p>
          <a:p>
            <a:pPr algn="just"/>
            <a:endParaRPr lang="it-IT" sz="1600" dirty="0">
              <a:solidFill>
                <a:srgbClr val="000000"/>
              </a:solidFill>
            </a:endParaRPr>
          </a:p>
          <a:p>
            <a:pPr algn="just"/>
            <a:r>
              <a:rPr lang="it-IT" sz="1600" dirty="0">
                <a:solidFill>
                  <a:srgbClr val="000000"/>
                </a:solidFill>
              </a:rPr>
              <a:t>•  attestazione concernente il titolo di legittimazione</a:t>
            </a:r>
          </a:p>
          <a:p>
            <a:pPr algn="just"/>
            <a:r>
              <a:rPr lang="it-IT" sz="1600" dirty="0">
                <a:solidFill>
                  <a:srgbClr val="000000"/>
                </a:solidFill>
              </a:rPr>
              <a:t>•  relazione tecnica a firma di un tecnico abilitato</a:t>
            </a:r>
          </a:p>
          <a:p>
            <a:pPr algn="just"/>
            <a:r>
              <a:rPr lang="it-IT" sz="1600" dirty="0">
                <a:solidFill>
                  <a:srgbClr val="000000"/>
                </a:solidFill>
              </a:rPr>
              <a:t>•  elaborarti progettuali richiesti dal regolamento edilizio </a:t>
            </a:r>
          </a:p>
          <a:p>
            <a:pPr marL="182563" indent="-182563" algn="just"/>
            <a:r>
              <a:rPr lang="it-IT" sz="1600" dirty="0">
                <a:solidFill>
                  <a:srgbClr val="000000"/>
                </a:solidFill>
              </a:rPr>
              <a:t>• asseverazione della conformità delle opere da realizzare alle norme urbanistiche, edilizie, di sicurezza e igienico sanitarie </a:t>
            </a:r>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Procedura per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8" name="CasellaDiTesto 7">
            <a:extLst>
              <a:ext uri="{FF2B5EF4-FFF2-40B4-BE49-F238E27FC236}">
                <a16:creationId xmlns:a16="http://schemas.microsoft.com/office/drawing/2014/main" id="{191E7278-C28B-4580-827A-5796C308C4DC}"/>
              </a:ext>
            </a:extLst>
          </p:cNvPr>
          <p:cNvSpPr txBox="1"/>
          <p:nvPr/>
        </p:nvSpPr>
        <p:spPr>
          <a:xfrm>
            <a:off x="1979712" y="4778563"/>
            <a:ext cx="6912768" cy="830997"/>
          </a:xfrm>
          <a:prstGeom prst="rect">
            <a:avLst/>
          </a:prstGeom>
          <a:noFill/>
        </p:spPr>
        <p:txBody>
          <a:bodyPr wrap="square">
            <a:spAutoFit/>
          </a:bodyPr>
          <a:lstStyle/>
          <a:p>
            <a:pPr algn="just"/>
            <a:r>
              <a:rPr lang="it-IT" sz="1600" dirty="0">
                <a:solidFill>
                  <a:srgbClr val="000000"/>
                </a:solidFill>
                <a:latin typeface="+mn-lt"/>
              </a:rPr>
              <a:t>La domanda di </a:t>
            </a:r>
            <a:r>
              <a:rPr lang="it-IT" sz="1600" dirty="0" err="1">
                <a:solidFill>
                  <a:srgbClr val="000000"/>
                </a:solidFill>
                <a:latin typeface="+mn-lt"/>
              </a:rPr>
              <a:t>PdC</a:t>
            </a:r>
            <a:r>
              <a:rPr lang="it-IT" sz="1600" dirty="0">
                <a:solidFill>
                  <a:srgbClr val="000000"/>
                </a:solidFill>
                <a:latin typeface="+mn-lt"/>
              </a:rPr>
              <a:t> viene eseguita utilizzando la modulistica approvata dalla Regione Siciliana con apposita </a:t>
            </a:r>
            <a:r>
              <a:rPr lang="it-IT" sz="1600" b="0" i="0" dirty="0">
                <a:solidFill>
                  <a:srgbClr val="000000"/>
                </a:solidFill>
                <a:effectLst/>
                <a:latin typeface="+mn-lt"/>
              </a:rPr>
              <a:t> </a:t>
            </a:r>
            <a:r>
              <a:rPr lang="it-IT" sz="1600" b="1" i="0" u="none" strike="noStrike" dirty="0">
                <a:solidFill>
                  <a:srgbClr val="A72330"/>
                </a:solidFill>
                <a:effectLst/>
                <a:latin typeface="+mn-lt"/>
                <a:hlinkClick r:id="rId2" tooltip="deliberazione"/>
              </a:rPr>
              <a:t>deliberazione della Giunta regionale n. 237 del 14 giugno 2017</a:t>
            </a:r>
            <a:endParaRPr lang="it-IT" sz="1600" dirty="0">
              <a:solidFill>
                <a:srgbClr val="000000"/>
              </a:solidFill>
              <a:latin typeface="+mn-lt"/>
            </a:endParaRPr>
          </a:p>
        </p:txBody>
      </p:sp>
    </p:spTree>
    <p:extLst>
      <p:ext uri="{BB962C8B-B14F-4D97-AF65-F5344CB8AC3E}">
        <p14:creationId xmlns:p14="http://schemas.microsoft.com/office/powerpoint/2010/main" val="17696746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907704" y="1340773"/>
            <a:ext cx="6984776" cy="3960436"/>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Lo sportello unico comunica </a:t>
            </a:r>
            <a:r>
              <a:rPr lang="it-IT"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entro dieci giorni </a:t>
            </a: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 richiedente il nominativo del responsabile del procedimento ai sensi degli articoli 4 e 5 della legge 7 agosto 1990, n. 241, e successive modificazioni.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L'esame delle domande si svolge secondo l'ordine cronologico di presentazione.</a:t>
            </a:r>
          </a:p>
          <a:p>
            <a:pPr algn="just"/>
            <a:r>
              <a:rPr lang="it-IT" sz="1600" dirty="0">
                <a:solidFill>
                  <a:srgbClr val="000000"/>
                </a:solidFill>
              </a:rPr>
              <a:t>Entro sessanta giorni dalla presentazione della domanda, il responsabile del procedimento cura l'istruttoria e formula una proposta di provvedimento, corredata da una dettagliata relazione, con la qualificazione tecnico-giuridica dell'intervento richiesto.</a:t>
            </a:r>
          </a:p>
          <a:p>
            <a:pPr algn="just"/>
            <a:r>
              <a:rPr lang="it-IT" sz="1600" dirty="0">
                <a:solidFill>
                  <a:srgbClr val="000000"/>
                </a:solidFill>
              </a:rPr>
              <a:t>Qualora sia necessario acquisire ulteriori atti di assenso, comunque denominati, resi da amministrazioni diverse, si procede ai sensi degli articoli 14 e seguenti della legge 7 agosto 1990,n. 241.</a:t>
            </a:r>
            <a:endParaRPr lang="it-IT" sz="1600" dirty="0">
              <a:solidFill>
                <a:srgbClr val="000000"/>
              </a:solidFill>
              <a:ea typeface="Calibri" panose="020F0502020204030204" pitchFamily="34" charset="0"/>
              <a:cs typeface="Calibri" panose="020F0502020204030204" pitchFamily="34" charset="0"/>
            </a:endParaRPr>
          </a:p>
          <a:p>
            <a:pPr algn="just">
              <a:lnSpc>
                <a:spcPct val="107000"/>
              </a:lnSpc>
              <a:spcAft>
                <a:spcPts val="800"/>
              </a:spcAft>
            </a:pP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Procedura per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Tree>
    <p:extLst>
      <p:ext uri="{BB962C8B-B14F-4D97-AF65-F5344CB8AC3E}">
        <p14:creationId xmlns:p14="http://schemas.microsoft.com/office/powerpoint/2010/main" val="2909625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907704" y="1340773"/>
            <a:ext cx="6984776" cy="3960436"/>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Il responsabile del procedimento, qualora ritenga che ai fini del rilascio del permesso di costruire sia necessario apportare modifiche di modesta entità rispetto al progetto originario, può, nello stesso termine richiedere tali modifiche, illustrandone le ragioni.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L'interessato si pronuncia sulla richiesta di modifica entro il termine fissato</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 in caso di adesione, è tenuto ad integrare la documentazione nei successivi quindici giorni.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La richiesta di cui al presente comma sospende, fino al relativo esito, il decorso del termine.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Procedura per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Tree>
    <p:extLst>
      <p:ext uri="{BB962C8B-B14F-4D97-AF65-F5344CB8AC3E}">
        <p14:creationId xmlns:p14="http://schemas.microsoft.com/office/powerpoint/2010/main" val="1593810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841828" y="1052736"/>
            <a:ext cx="6984776" cy="2592289"/>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Il termine di sessanta giorni può essere interrotto una sola volta dal responsabile del procedimento, entro trenta giorni dalla presentazione della domanda, esclusivamente per la motivata richiesta di documenti che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integrino o completino la documentazione presentata e che non siano già nella disponibilità dell'amministrazione o che questa non possa acquisire autonomamente.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tal caso, il termine ricomincia a decorrere dalla data di ricezione della documentazione integrativa.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35700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Procedura per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2" name="Rettangolo arrotondato 26">
            <a:extLst>
              <a:ext uri="{FF2B5EF4-FFF2-40B4-BE49-F238E27FC236}">
                <a16:creationId xmlns:a16="http://schemas.microsoft.com/office/drawing/2014/main" id="{F18D8D2D-C4F3-4B85-9E7C-67B0C0F7E99E}"/>
              </a:ext>
            </a:extLst>
          </p:cNvPr>
          <p:cNvSpPr/>
          <p:nvPr/>
        </p:nvSpPr>
        <p:spPr>
          <a:xfrm>
            <a:off x="1841828" y="3860685"/>
            <a:ext cx="6984776" cy="2232612"/>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rPr>
              <a:t>Il provvedimento finale, che lo sportello unico provvede a notificare all'interessato, è adottato dal dirigente o dal responsabile dell'ufficio, entro il termine di trenta giorni dalla proposta del responsabile del procedimento. Qualora sia indetta la conferenza di servizi, la determinazione motivata di conclusione del procedimento è, ad ogni effetto, titolo per la realizzazione dell'intervento.</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9551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799543" y="1147633"/>
            <a:ext cx="6984776" cy="2304257"/>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lnSpc>
                <a:spcPct val="107000"/>
              </a:lnSpc>
              <a:spcAft>
                <a:spcPts val="800"/>
              </a:spcAft>
            </a:pP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Decorso inutilmente il termine per l'adozione del provvedimento conclusivo, ove il dirigente o il responsabile dell'ufficio non abbia opposto motivato diniego, sulla domanda di permesso di costruire si intende formato il </a:t>
            </a:r>
            <a:r>
              <a:rPr lang="it-IT"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silenzio-assenso</a:t>
            </a:r>
            <a:r>
              <a:rPr lang="it-IT"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fatti salvi i casi in cui sussistano vincoli relativi all'assetto idrogeologico, ambientali, paesaggistici o culturali, per i quali si applicano le disposizioni di cui agli articoli 14 e seguenti della legge 7 agosto </a:t>
            </a:r>
            <a:r>
              <a:rPr lang="it-IT" sz="1600" dirty="0">
                <a:solidFill>
                  <a:srgbClr val="000000"/>
                </a:solidFill>
                <a:effectLst/>
                <a:latin typeface="Calibri" panose="020F0502020204030204" pitchFamily="34" charset="0"/>
                <a:ea typeface="Calibri" panose="020F0502020204030204" pitchFamily="34" charset="0"/>
              </a:rPr>
              <a:t>1990, n. 241.</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35700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Procedura per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4" name="Rettangolo arrotondato 26">
            <a:extLst>
              <a:ext uri="{FF2B5EF4-FFF2-40B4-BE49-F238E27FC236}">
                <a16:creationId xmlns:a16="http://schemas.microsoft.com/office/drawing/2014/main" id="{663F4369-BD21-46EC-8406-C15A220D9B45}"/>
              </a:ext>
            </a:extLst>
          </p:cNvPr>
          <p:cNvSpPr/>
          <p:nvPr/>
        </p:nvSpPr>
        <p:spPr>
          <a:xfrm>
            <a:off x="1799543" y="3605460"/>
            <a:ext cx="6984776" cy="2592388"/>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eaLnBrk="1" hangingPunct="1">
              <a:defRPr/>
            </a:pPr>
            <a:r>
              <a:rPr lang="it-IT" sz="1600" dirty="0"/>
              <a:t>Il permesso di costruire formato per silenzio-assenso è </a:t>
            </a:r>
            <a:r>
              <a:rPr lang="it-IT" sz="1600" b="1" dirty="0">
                <a:solidFill>
                  <a:srgbClr val="FF0000"/>
                </a:solidFill>
              </a:rPr>
              <a:t>equipollente</a:t>
            </a:r>
            <a:r>
              <a:rPr lang="it-IT" sz="1600" dirty="0"/>
              <a:t> a quello ordinario</a:t>
            </a:r>
          </a:p>
          <a:p>
            <a:pPr algn="just" eaLnBrk="1" hangingPunct="1">
              <a:defRPr/>
            </a:pPr>
            <a:r>
              <a:rPr lang="it-IT" sz="1600" dirty="0"/>
              <a:t>Pertanto, il richiedente è </a:t>
            </a:r>
            <a:r>
              <a:rPr lang="it-IT" sz="1600" b="1" dirty="0">
                <a:solidFill>
                  <a:srgbClr val="FF0000"/>
                </a:solidFill>
              </a:rPr>
              <a:t>obbligato ad iniziare i lavori </a:t>
            </a:r>
            <a:r>
              <a:rPr lang="it-IT" sz="1600" dirty="0"/>
              <a:t>entro un anno a partire dal centoventesimo giorno dalla data di presentazione del progetto; in caso contrario, si determinerà </a:t>
            </a:r>
            <a:r>
              <a:rPr lang="it-IT" sz="1600" b="1" dirty="0">
                <a:solidFill>
                  <a:srgbClr val="FF0000"/>
                </a:solidFill>
              </a:rPr>
              <a:t>la decadenza </a:t>
            </a:r>
            <a:r>
              <a:rPr lang="it-IT" sz="1600" dirty="0"/>
              <a:t>del permesso tacitamente formatasi ed il suo </a:t>
            </a:r>
            <a:r>
              <a:rPr lang="it-IT" sz="1600" b="1" dirty="0">
                <a:solidFill>
                  <a:srgbClr val="FF0000"/>
                </a:solidFill>
              </a:rPr>
              <a:t>annullamento</a:t>
            </a:r>
            <a:r>
              <a:rPr lang="it-IT" sz="1600" dirty="0"/>
              <a:t>.</a:t>
            </a:r>
          </a:p>
          <a:p>
            <a:pPr algn="just" eaLnBrk="1" hangingPunct="1">
              <a:defRPr/>
            </a:pPr>
            <a:endParaRPr lang="it-IT" sz="1600" dirty="0"/>
          </a:p>
          <a:p>
            <a:pPr algn="just" eaLnBrk="1" hangingPunct="1">
              <a:defRPr/>
            </a:pPr>
            <a:r>
              <a:rPr lang="it-IT" sz="1600" dirty="0"/>
              <a:t>In tal caso è necessario ripresentare una istanza diretta a riattivare il procedimento.</a:t>
            </a:r>
          </a:p>
        </p:txBody>
      </p:sp>
    </p:spTree>
    <p:extLst>
      <p:ext uri="{BB962C8B-B14F-4D97-AF65-F5344CB8AC3E}">
        <p14:creationId xmlns:p14="http://schemas.microsoft.com/office/powerpoint/2010/main" val="3799995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27" name="Rettangolo arrotondato 26">
            <a:extLst>
              <a:ext uri="{FF2B5EF4-FFF2-40B4-BE49-F238E27FC236}">
                <a16:creationId xmlns:a16="http://schemas.microsoft.com/office/drawing/2014/main" id="{5EEAEC81-73B4-4A6A-96D3-948BECAF8924}"/>
              </a:ext>
            </a:extLst>
          </p:cNvPr>
          <p:cNvSpPr/>
          <p:nvPr/>
        </p:nvSpPr>
        <p:spPr>
          <a:xfrm>
            <a:off x="1907704" y="2708927"/>
            <a:ext cx="6984776" cy="2016217"/>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a:r>
              <a:rPr lang="it-IT" sz="1600" dirty="0">
                <a:solidFill>
                  <a:srgbClr val="000000"/>
                </a:solidFill>
              </a:rPr>
              <a:t>Ove il fatto non costituisca più grave reato, chiunque, nelle dichiarazioni o attestazioni o asseverazioni di cui al comma 1, dichiara o attesta falsamente l'esistenza dei requisiti o dei presupposti di cui al medesimo comma è punito con la reclusione da uno a tre anni. </a:t>
            </a:r>
          </a:p>
          <a:p>
            <a:pPr algn="just"/>
            <a:r>
              <a:rPr lang="it-IT" sz="1600" dirty="0">
                <a:solidFill>
                  <a:srgbClr val="000000"/>
                </a:solidFill>
              </a:rPr>
              <a:t>In tali casi, il responsabile del procedimento informa il competente ordine professionale per l'irrogazione delle sanzioni disciplinari.</a:t>
            </a:r>
            <a:endParaRPr lang="it-IT" sz="1600" dirty="0">
              <a:effectLst/>
              <a:ea typeface="Calibri" panose="020F0502020204030204" pitchFamily="34" charset="0"/>
              <a:cs typeface="Times New Roman" panose="02020603050405020304" pitchFamily="18" charset="0"/>
            </a:endParaRPr>
          </a:p>
        </p:txBody>
      </p:sp>
      <p:sp>
        <p:nvSpPr>
          <p:cNvPr id="16" name="Rettangolo arrotondato 15">
            <a:extLst>
              <a:ext uri="{FF2B5EF4-FFF2-40B4-BE49-F238E27FC236}">
                <a16:creationId xmlns:a16="http://schemas.microsoft.com/office/drawing/2014/main" id="{1B39BB43-D242-4E6B-8B7F-2B58917DC7BE}"/>
              </a:ext>
            </a:extLst>
          </p:cNvPr>
          <p:cNvSpPr/>
          <p:nvPr/>
        </p:nvSpPr>
        <p:spPr>
          <a:xfrm>
            <a:off x="251520" y="335700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Procedura per il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Tree>
    <p:extLst>
      <p:ext uri="{BB962C8B-B14F-4D97-AF65-F5344CB8AC3E}">
        <p14:creationId xmlns:p14="http://schemas.microsoft.com/office/powerpoint/2010/main" val="537897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9B5BA384-7587-4388-8A72-21D9DE6729A8}"/>
              </a:ext>
            </a:extLst>
          </p:cNvPr>
          <p:cNvSpPr/>
          <p:nvPr/>
        </p:nvSpPr>
        <p:spPr>
          <a:xfrm>
            <a:off x="1763688" y="476672"/>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Gli interventi edilizi</a:t>
            </a:r>
          </a:p>
        </p:txBody>
      </p:sp>
      <p:cxnSp>
        <p:nvCxnSpPr>
          <p:cNvPr id="12" name="Connettore 1 11">
            <a:extLst>
              <a:ext uri="{FF2B5EF4-FFF2-40B4-BE49-F238E27FC236}">
                <a16:creationId xmlns:a16="http://schemas.microsoft.com/office/drawing/2014/main" id="{B1D4DAAC-499E-4A47-93DF-C08D571D5465}"/>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F0EBB379-C210-4883-A7C2-4E5943D3752C}"/>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C5079688-1881-4C1C-9051-C363288E7F25}"/>
              </a:ext>
            </a:extLst>
          </p:cNvPr>
          <p:cNvSpPr/>
          <p:nvPr/>
        </p:nvSpPr>
        <p:spPr>
          <a:xfrm>
            <a:off x="900113" y="2636838"/>
            <a:ext cx="1511300" cy="576262"/>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Definizione</a:t>
            </a:r>
          </a:p>
        </p:txBody>
      </p:sp>
      <p:sp>
        <p:nvSpPr>
          <p:cNvPr id="16" name="Rettangolo arrotondato 15">
            <a:extLst>
              <a:ext uri="{FF2B5EF4-FFF2-40B4-BE49-F238E27FC236}">
                <a16:creationId xmlns:a16="http://schemas.microsoft.com/office/drawing/2014/main" id="{A510C4CE-68C2-447F-853D-E5150507CD8B}"/>
              </a:ext>
            </a:extLst>
          </p:cNvPr>
          <p:cNvSpPr/>
          <p:nvPr/>
        </p:nvSpPr>
        <p:spPr>
          <a:xfrm>
            <a:off x="3419475" y="2349500"/>
            <a:ext cx="5040313" cy="1150938"/>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eaLnBrk="1" hangingPunct="1">
              <a:defRPr/>
            </a:pPr>
            <a:r>
              <a:rPr lang="it-IT" sz="1400" dirty="0"/>
              <a:t>Per </a:t>
            </a:r>
            <a:r>
              <a:rPr lang="it-IT" sz="1400" b="1" dirty="0"/>
              <a:t>intervento edilizio</a:t>
            </a:r>
            <a:r>
              <a:rPr lang="it-IT" sz="1400" dirty="0"/>
              <a:t> si intende ogni lavorazione o opera che: </a:t>
            </a:r>
          </a:p>
          <a:p>
            <a:pPr marL="342900" indent="-342900" algn="just" eaLnBrk="1" hangingPunct="1">
              <a:buFont typeface="+mj-lt"/>
              <a:buAutoNum type="arabicPeriod"/>
              <a:defRPr/>
            </a:pPr>
            <a:r>
              <a:rPr lang="it-IT" sz="1400" dirty="0"/>
              <a:t>modifichi un </a:t>
            </a:r>
            <a:r>
              <a:rPr lang="it-IT" sz="1400" b="1" dirty="0"/>
              <a:t>edificio esistente </a:t>
            </a:r>
          </a:p>
          <a:p>
            <a:pPr marL="342900" indent="-342900" algn="just" eaLnBrk="1" hangingPunct="1">
              <a:buFont typeface="+mj-lt"/>
              <a:buAutoNum type="arabicPeriod"/>
              <a:defRPr/>
            </a:pPr>
            <a:r>
              <a:rPr lang="it-IT" sz="1400" dirty="0"/>
              <a:t>comporta la realizzazione di una </a:t>
            </a:r>
            <a:r>
              <a:rPr lang="it-IT" sz="1400" b="1" dirty="0"/>
              <a:t>nuova costruzione</a:t>
            </a:r>
          </a:p>
        </p:txBody>
      </p:sp>
      <p:cxnSp>
        <p:nvCxnSpPr>
          <p:cNvPr id="42" name="Connettore 2 41">
            <a:extLst>
              <a:ext uri="{FF2B5EF4-FFF2-40B4-BE49-F238E27FC236}">
                <a16:creationId xmlns:a16="http://schemas.microsoft.com/office/drawing/2014/main" id="{CD306181-3F17-4BF9-9A4E-3C88865CEA6A}"/>
              </a:ext>
            </a:extLst>
          </p:cNvPr>
          <p:cNvCxnSpPr>
            <a:stCxn id="15" idx="3"/>
            <a:endCxn id="16" idx="1"/>
          </p:cNvCxnSpPr>
          <p:nvPr/>
        </p:nvCxnSpPr>
        <p:spPr>
          <a:xfrm flipV="1">
            <a:off x="2411413" y="2924175"/>
            <a:ext cx="1008062" cy="158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4" name="Rettangolo arrotondato 43">
            <a:extLst>
              <a:ext uri="{FF2B5EF4-FFF2-40B4-BE49-F238E27FC236}">
                <a16:creationId xmlns:a16="http://schemas.microsoft.com/office/drawing/2014/main" id="{788127DA-78C1-44BD-89E8-B4FA2C258C72}"/>
              </a:ext>
            </a:extLst>
          </p:cNvPr>
          <p:cNvSpPr/>
          <p:nvPr/>
        </p:nvSpPr>
        <p:spPr>
          <a:xfrm>
            <a:off x="3492500" y="4076700"/>
            <a:ext cx="2303463" cy="1152525"/>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Interventi sul patrimonio edilizio esistente</a:t>
            </a:r>
          </a:p>
        </p:txBody>
      </p:sp>
      <p:sp>
        <p:nvSpPr>
          <p:cNvPr id="45" name="Rettangolo arrotondato 44">
            <a:extLst>
              <a:ext uri="{FF2B5EF4-FFF2-40B4-BE49-F238E27FC236}">
                <a16:creationId xmlns:a16="http://schemas.microsoft.com/office/drawing/2014/main" id="{4D8C444D-BC4D-4D44-9E10-0171C6E056B4}"/>
              </a:ext>
            </a:extLst>
          </p:cNvPr>
          <p:cNvSpPr/>
          <p:nvPr/>
        </p:nvSpPr>
        <p:spPr>
          <a:xfrm>
            <a:off x="6156325" y="4076700"/>
            <a:ext cx="2303463" cy="1152525"/>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Interventi di nuova costruzione</a:t>
            </a:r>
          </a:p>
        </p:txBody>
      </p:sp>
      <p:cxnSp>
        <p:nvCxnSpPr>
          <p:cNvPr id="50" name="Connettore 4 49">
            <a:extLst>
              <a:ext uri="{FF2B5EF4-FFF2-40B4-BE49-F238E27FC236}">
                <a16:creationId xmlns:a16="http://schemas.microsoft.com/office/drawing/2014/main" id="{420FE69F-86D7-49FE-8CF9-1271FC66298C}"/>
              </a:ext>
            </a:extLst>
          </p:cNvPr>
          <p:cNvCxnSpPr>
            <a:stCxn id="16" idx="2"/>
            <a:endCxn id="44" idx="0"/>
          </p:cNvCxnSpPr>
          <p:nvPr/>
        </p:nvCxnSpPr>
        <p:spPr>
          <a:xfrm rot="5400000">
            <a:off x="5003801" y="3140075"/>
            <a:ext cx="576262" cy="1296987"/>
          </a:xfrm>
          <a:prstGeom prst="bentConnector3">
            <a:avLst>
              <a:gd name="adj1" fmla="val 50000"/>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ttore 4 52">
            <a:extLst>
              <a:ext uri="{FF2B5EF4-FFF2-40B4-BE49-F238E27FC236}">
                <a16:creationId xmlns:a16="http://schemas.microsoft.com/office/drawing/2014/main" id="{EEC4E45A-629B-4183-AB3B-8FF1D3D87238}"/>
              </a:ext>
            </a:extLst>
          </p:cNvPr>
          <p:cNvCxnSpPr>
            <a:stCxn id="16" idx="2"/>
            <a:endCxn id="45" idx="0"/>
          </p:cNvCxnSpPr>
          <p:nvPr/>
        </p:nvCxnSpPr>
        <p:spPr>
          <a:xfrm rot="16200000" flipH="1">
            <a:off x="6336507" y="3104356"/>
            <a:ext cx="576262" cy="1368425"/>
          </a:xfrm>
          <a:prstGeom prst="bentConnector3">
            <a:avLst>
              <a:gd name="adj1" fmla="val 50000"/>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1255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4" name="Rettangolo arrotondato 26">
            <a:extLst>
              <a:ext uri="{FF2B5EF4-FFF2-40B4-BE49-F238E27FC236}">
                <a16:creationId xmlns:a16="http://schemas.microsoft.com/office/drawing/2014/main" id="{5D1D48EB-98C7-420A-A44E-8EAA502735F2}"/>
              </a:ext>
            </a:extLst>
          </p:cNvPr>
          <p:cNvSpPr/>
          <p:nvPr/>
        </p:nvSpPr>
        <p:spPr>
          <a:xfrm>
            <a:off x="2051720" y="2025651"/>
            <a:ext cx="6480175" cy="2951162"/>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marL="228600" indent="-228600" algn="just" eaLnBrk="1" hangingPunct="1">
              <a:defRPr/>
            </a:pPr>
            <a:endParaRPr lang="it-IT" sz="1400" b="1" dirty="0"/>
          </a:p>
          <a:p>
            <a:pPr marL="228600" indent="-228600" algn="just" eaLnBrk="1" hangingPunct="1">
              <a:defRPr/>
            </a:pPr>
            <a:r>
              <a:rPr lang="it-IT" sz="1400" b="1" dirty="0"/>
              <a:t>CHI PUÒ RICHIEDERE IL PERMESSO DI COSTRUIRE</a:t>
            </a:r>
          </a:p>
          <a:p>
            <a:pPr algn="just" eaLnBrk="1" hangingPunct="1">
              <a:defRPr/>
            </a:pPr>
            <a:r>
              <a:rPr lang="it-IT" sz="1400" b="1" dirty="0">
                <a:solidFill>
                  <a:srgbClr val="FF0000"/>
                </a:solidFill>
              </a:rPr>
              <a:t>Il proprietario o chi ne ha titolo </a:t>
            </a:r>
            <a:r>
              <a:rPr lang="it-IT" sz="1400" dirty="0"/>
              <a:t>(titolari di diritti reali di godimento sulla cosa: enfiteuti, usufruttuari, ecc…)</a:t>
            </a:r>
          </a:p>
          <a:p>
            <a:pPr marL="228600" indent="-228600" algn="just" eaLnBrk="1" hangingPunct="1">
              <a:defRPr/>
            </a:pPr>
            <a:endParaRPr lang="it-IT" sz="1400" b="1" dirty="0"/>
          </a:p>
          <a:p>
            <a:pPr marL="228600" indent="-228600" algn="just" eaLnBrk="1" hangingPunct="1">
              <a:defRPr/>
            </a:pPr>
            <a:r>
              <a:rPr lang="it-IT" sz="1400" b="1" dirty="0"/>
              <a:t>A QUALE FINE</a:t>
            </a:r>
          </a:p>
          <a:p>
            <a:pPr algn="just" eaLnBrk="1" hangingPunct="1">
              <a:defRPr/>
            </a:pPr>
            <a:r>
              <a:rPr lang="it-IT" sz="1400" b="1" dirty="0"/>
              <a:t>per </a:t>
            </a:r>
            <a:r>
              <a:rPr lang="it-IT" sz="1400" b="1" dirty="0">
                <a:solidFill>
                  <a:srgbClr val="FF0000"/>
                </a:solidFill>
              </a:rPr>
              <a:t>l'esecuzione di qualsiasi attività</a:t>
            </a:r>
            <a:r>
              <a:rPr lang="it-IT" sz="1400" b="1" dirty="0"/>
              <a:t> comportante trasformazione edilizia ed urbanistica del territorio comunale, nonché </a:t>
            </a:r>
            <a:r>
              <a:rPr lang="it-IT" sz="1400" b="1" dirty="0">
                <a:solidFill>
                  <a:srgbClr val="FF0000"/>
                </a:solidFill>
              </a:rPr>
              <a:t>il mutamento della destinazione degli immobili</a:t>
            </a:r>
            <a:r>
              <a:rPr lang="it-IT" sz="1400" b="1" dirty="0"/>
              <a:t>. </a:t>
            </a:r>
          </a:p>
          <a:p>
            <a:pPr marL="228600" indent="-228600" algn="just" eaLnBrk="1" hangingPunct="1">
              <a:defRPr/>
            </a:pPr>
            <a:endParaRPr lang="it-IT" sz="1400" b="1" dirty="0"/>
          </a:p>
          <a:p>
            <a:pPr marL="228600" indent="-228600" algn="just" eaLnBrk="1" hangingPunct="1">
              <a:defRPr/>
            </a:pPr>
            <a:r>
              <a:rPr lang="it-IT" sz="1400" b="1" dirty="0"/>
              <a:t>LA QUALITÀ </a:t>
            </a:r>
            <a:r>
              <a:rPr lang="it-IT" sz="1400" b="1" dirty="0" err="1"/>
              <a:t>DI</a:t>
            </a:r>
            <a:r>
              <a:rPr lang="it-IT" sz="1400" b="1" dirty="0"/>
              <a:t> PROPRIETARIO O </a:t>
            </a:r>
            <a:r>
              <a:rPr lang="it-IT" sz="1400" b="1" dirty="0" err="1"/>
              <a:t>DI</a:t>
            </a:r>
            <a:r>
              <a:rPr lang="it-IT" sz="1400" b="1" dirty="0"/>
              <a:t> AVENTE TITOLO DEVE ESSERE DOCUMENTATA.</a:t>
            </a:r>
          </a:p>
        </p:txBody>
      </p:sp>
    </p:spTree>
    <p:extLst>
      <p:ext uri="{BB962C8B-B14F-4D97-AF65-F5344CB8AC3E}">
        <p14:creationId xmlns:p14="http://schemas.microsoft.com/office/powerpoint/2010/main" val="1662663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2" name="Rettangolo arrotondato 26">
            <a:extLst>
              <a:ext uri="{FF2B5EF4-FFF2-40B4-BE49-F238E27FC236}">
                <a16:creationId xmlns:a16="http://schemas.microsoft.com/office/drawing/2014/main" id="{9BBCF13B-BA1A-485C-9AF7-68EC5C20819C}"/>
              </a:ext>
            </a:extLst>
          </p:cNvPr>
          <p:cNvSpPr/>
          <p:nvPr/>
        </p:nvSpPr>
        <p:spPr>
          <a:xfrm>
            <a:off x="2123728" y="2600321"/>
            <a:ext cx="6335713" cy="1657350"/>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marL="228600" indent="-228600" algn="just" eaLnBrk="1" hangingPunct="1">
              <a:defRPr/>
            </a:pPr>
            <a:endParaRPr lang="it-IT" sz="1400" b="1" dirty="0"/>
          </a:p>
          <a:p>
            <a:pPr marL="228600" indent="-228600" algn="just" eaLnBrk="1" hangingPunct="1">
              <a:defRPr/>
            </a:pPr>
            <a:r>
              <a:rPr lang="it-IT" sz="1400" b="1" dirty="0"/>
              <a:t>CHI RILASCIA IL PERMESSO DI COSTRUIRE</a:t>
            </a:r>
          </a:p>
          <a:p>
            <a:pPr marL="228600" indent="-228600" algn="just" eaLnBrk="1" hangingPunct="1">
              <a:defRPr/>
            </a:pPr>
            <a:endParaRPr lang="it-IT" sz="1400" b="1" dirty="0"/>
          </a:p>
          <a:p>
            <a:pPr algn="just" eaLnBrk="1" hangingPunct="1">
              <a:defRPr/>
            </a:pPr>
            <a:r>
              <a:rPr lang="it-IT" sz="1400" b="1" dirty="0">
                <a:solidFill>
                  <a:srgbClr val="FF0000"/>
                </a:solidFill>
              </a:rPr>
              <a:t>Il dirigente comunale </a:t>
            </a:r>
            <a:r>
              <a:rPr lang="it-IT" sz="1400" dirty="0"/>
              <a:t>(previa acquisizione degli atti istruttori e pareri rimessi dal Responsabile del procedimento all’uopo delegato)</a:t>
            </a:r>
          </a:p>
          <a:p>
            <a:pPr marL="228600" indent="-228600" algn="just" eaLnBrk="1" hangingPunct="1">
              <a:defRPr/>
            </a:pPr>
            <a:endParaRPr lang="it-IT" sz="1400" b="1" dirty="0"/>
          </a:p>
        </p:txBody>
      </p:sp>
    </p:spTree>
    <p:extLst>
      <p:ext uri="{BB962C8B-B14F-4D97-AF65-F5344CB8AC3E}">
        <p14:creationId xmlns:p14="http://schemas.microsoft.com/office/powerpoint/2010/main" val="15605574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4" name="Rettangolo arrotondato 26">
            <a:extLst>
              <a:ext uri="{FF2B5EF4-FFF2-40B4-BE49-F238E27FC236}">
                <a16:creationId xmlns:a16="http://schemas.microsoft.com/office/drawing/2014/main" id="{49043074-E10D-4F1E-A220-B58E0F6D49FA}"/>
              </a:ext>
            </a:extLst>
          </p:cNvPr>
          <p:cNvSpPr/>
          <p:nvPr/>
        </p:nvSpPr>
        <p:spPr>
          <a:xfrm>
            <a:off x="2123728" y="2312983"/>
            <a:ext cx="6335713" cy="2232025"/>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marL="228600" indent="-228600" algn="just" eaLnBrk="1" hangingPunct="1">
              <a:defRPr/>
            </a:pPr>
            <a:endParaRPr lang="it-IT" sz="1600" b="1" dirty="0"/>
          </a:p>
          <a:p>
            <a:pPr algn="just" eaLnBrk="1" hangingPunct="1">
              <a:defRPr/>
            </a:pPr>
            <a:r>
              <a:rPr lang="it-IT" sz="1600" b="1" dirty="0"/>
              <a:t>È ONEROSO</a:t>
            </a:r>
            <a:r>
              <a:rPr lang="it-IT" sz="1600" dirty="0"/>
              <a:t> (</a:t>
            </a:r>
            <a:r>
              <a:rPr lang="it-IT" sz="1500" dirty="0"/>
              <a:t>fatta eccezione per i casi previsti e disciplinati dalla </a:t>
            </a:r>
            <a:r>
              <a:rPr lang="it-IT" sz="1600" dirty="0"/>
              <a:t>e per gli interventi di edilizia convenzionata)</a:t>
            </a:r>
            <a:endParaRPr lang="it-IT" sz="1600" b="1" dirty="0"/>
          </a:p>
          <a:p>
            <a:pPr algn="just" eaLnBrk="1" hangingPunct="1">
              <a:defRPr/>
            </a:pPr>
            <a:endParaRPr lang="it-IT" sz="1600" dirty="0"/>
          </a:p>
          <a:p>
            <a:pPr algn="just" eaLnBrk="1" hangingPunct="1">
              <a:defRPr/>
            </a:pPr>
            <a:r>
              <a:rPr lang="it-IT" sz="1600" dirty="0"/>
              <a:t>Il </a:t>
            </a:r>
            <a:r>
              <a:rPr lang="it-IT" sz="1600" dirty="0" err="1"/>
              <a:t>PdC</a:t>
            </a:r>
            <a:r>
              <a:rPr lang="it-IT" sz="1600" dirty="0"/>
              <a:t> è subordinato alla corresponsione di un contributo commisurato alla incidenza delle </a:t>
            </a:r>
            <a:r>
              <a:rPr lang="it-IT" sz="1600" b="1" dirty="0">
                <a:solidFill>
                  <a:srgbClr val="FF0000"/>
                </a:solidFill>
              </a:rPr>
              <a:t>spese di urbanizzazione</a:t>
            </a:r>
            <a:r>
              <a:rPr lang="it-IT" sz="1600" dirty="0"/>
              <a:t>, nonché al </a:t>
            </a:r>
            <a:r>
              <a:rPr lang="it-IT" sz="1600" b="1" dirty="0">
                <a:solidFill>
                  <a:srgbClr val="FF0000"/>
                </a:solidFill>
              </a:rPr>
              <a:t>costo di costruzione</a:t>
            </a:r>
            <a:r>
              <a:rPr lang="it-IT" sz="1600" dirty="0"/>
              <a:t>. </a:t>
            </a:r>
          </a:p>
        </p:txBody>
      </p:sp>
    </p:spTree>
    <p:extLst>
      <p:ext uri="{BB962C8B-B14F-4D97-AF65-F5344CB8AC3E}">
        <p14:creationId xmlns:p14="http://schemas.microsoft.com/office/powerpoint/2010/main" val="2338386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2" name="Rettangolo arrotondato 26">
            <a:extLst>
              <a:ext uri="{FF2B5EF4-FFF2-40B4-BE49-F238E27FC236}">
                <a16:creationId xmlns:a16="http://schemas.microsoft.com/office/drawing/2014/main" id="{01789342-C63E-41A6-B30C-F7A2E1EDAB8C}"/>
              </a:ext>
            </a:extLst>
          </p:cNvPr>
          <p:cNvSpPr/>
          <p:nvPr/>
        </p:nvSpPr>
        <p:spPr>
          <a:xfrm>
            <a:off x="2123728" y="2241546"/>
            <a:ext cx="6335713" cy="2374900"/>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marL="228600" indent="-228600" algn="just" eaLnBrk="1" hangingPunct="1">
              <a:defRPr/>
            </a:pPr>
            <a:endParaRPr lang="it-IT" sz="1600" b="1" dirty="0"/>
          </a:p>
          <a:p>
            <a:pPr marL="228600" indent="-228600" algn="just" eaLnBrk="1" hangingPunct="1">
              <a:defRPr/>
            </a:pPr>
            <a:r>
              <a:rPr lang="it-IT" sz="1600" b="1" dirty="0"/>
              <a:t>È TRASFERIBILE</a:t>
            </a:r>
          </a:p>
          <a:p>
            <a:pPr algn="just" eaLnBrk="1" hangingPunct="1">
              <a:defRPr/>
            </a:pPr>
            <a:endParaRPr lang="it-IT" sz="1600" dirty="0"/>
          </a:p>
          <a:p>
            <a:pPr algn="just" eaLnBrk="1" hangingPunct="1">
              <a:defRPr/>
            </a:pPr>
            <a:r>
              <a:rPr lang="it-IT" sz="1600" dirty="0"/>
              <a:t>Il </a:t>
            </a:r>
            <a:r>
              <a:rPr lang="it-IT" sz="1600" dirty="0" err="1"/>
              <a:t>PdC</a:t>
            </a:r>
            <a:r>
              <a:rPr lang="it-IT" sz="1600" dirty="0"/>
              <a:t> è trasferibile ai </a:t>
            </a:r>
            <a:r>
              <a:rPr lang="it-IT" sz="1600" b="1" dirty="0">
                <a:solidFill>
                  <a:srgbClr val="FF0000"/>
                </a:solidFill>
              </a:rPr>
              <a:t>successori e aventi causa </a:t>
            </a:r>
            <a:r>
              <a:rPr lang="it-IT" sz="1600" dirty="0"/>
              <a:t>che abbiano titolo sul bene oggetto del </a:t>
            </a:r>
            <a:r>
              <a:rPr lang="it-IT" sz="1600" dirty="0" err="1"/>
              <a:t>PdC</a:t>
            </a:r>
            <a:r>
              <a:rPr lang="it-IT" sz="1600" dirty="0"/>
              <a:t> stesso. </a:t>
            </a:r>
          </a:p>
          <a:p>
            <a:pPr algn="just" eaLnBrk="1" hangingPunct="1">
              <a:defRPr/>
            </a:pPr>
            <a:endParaRPr lang="it-IT" sz="1600" dirty="0"/>
          </a:p>
          <a:p>
            <a:pPr algn="just" eaLnBrk="1" hangingPunct="1">
              <a:defRPr/>
            </a:pPr>
            <a:r>
              <a:rPr lang="it-IT" sz="1600" dirty="0"/>
              <a:t>In conseguenza del trasferimento, il </a:t>
            </a:r>
            <a:r>
              <a:rPr lang="it-IT" sz="1600" dirty="0" err="1"/>
              <a:t>PdC</a:t>
            </a:r>
            <a:r>
              <a:rPr lang="it-IT" sz="1600" dirty="0"/>
              <a:t> deve essere </a:t>
            </a:r>
            <a:r>
              <a:rPr lang="it-IT" sz="1600" b="1" dirty="0">
                <a:solidFill>
                  <a:srgbClr val="FF0000"/>
                </a:solidFill>
              </a:rPr>
              <a:t>volturato</a:t>
            </a:r>
          </a:p>
        </p:txBody>
      </p:sp>
    </p:spTree>
    <p:extLst>
      <p:ext uri="{BB962C8B-B14F-4D97-AF65-F5344CB8AC3E}">
        <p14:creationId xmlns:p14="http://schemas.microsoft.com/office/powerpoint/2010/main" val="22723619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2" name="Rettangolo arrotondato 26">
            <a:extLst>
              <a:ext uri="{FF2B5EF4-FFF2-40B4-BE49-F238E27FC236}">
                <a16:creationId xmlns:a16="http://schemas.microsoft.com/office/drawing/2014/main" id="{8F0E7F2B-2BB8-4FC4-A4FC-FE80FB69C49B}"/>
              </a:ext>
            </a:extLst>
          </p:cNvPr>
          <p:cNvSpPr/>
          <p:nvPr/>
        </p:nvSpPr>
        <p:spPr>
          <a:xfrm>
            <a:off x="2123728" y="2060577"/>
            <a:ext cx="6335713" cy="3024187"/>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marL="228600" indent="-228600" algn="just" eaLnBrk="1" hangingPunct="1">
              <a:defRPr/>
            </a:pPr>
            <a:endParaRPr lang="it-IT" sz="1600" b="1" dirty="0"/>
          </a:p>
          <a:p>
            <a:pPr marL="228600" indent="-228600" algn="just" eaLnBrk="1" hangingPunct="1">
              <a:defRPr/>
            </a:pPr>
            <a:r>
              <a:rPr lang="it-IT" sz="1600" b="1" dirty="0"/>
              <a:t>DURATA</a:t>
            </a:r>
          </a:p>
          <a:p>
            <a:pPr algn="just" eaLnBrk="1" hangingPunct="1">
              <a:defRPr/>
            </a:pPr>
            <a:endParaRPr lang="it-IT" sz="1600" dirty="0"/>
          </a:p>
          <a:p>
            <a:pPr algn="just" eaLnBrk="1" hangingPunct="1">
              <a:defRPr/>
            </a:pPr>
            <a:r>
              <a:rPr lang="it-IT" sz="1600" dirty="0"/>
              <a:t>Il </a:t>
            </a:r>
            <a:r>
              <a:rPr lang="it-IT" sz="1600" dirty="0" err="1"/>
              <a:t>PdC</a:t>
            </a:r>
            <a:r>
              <a:rPr lang="it-IT" sz="1600" dirty="0"/>
              <a:t> relativo a singoli edifici non può avere validità complessiva superiore a </a:t>
            </a:r>
            <a:r>
              <a:rPr lang="it-IT" sz="1600" b="1" dirty="0">
                <a:solidFill>
                  <a:srgbClr val="FF0000"/>
                </a:solidFill>
              </a:rPr>
              <a:t>tre anni dall'inizio dei lavori</a:t>
            </a:r>
            <a:r>
              <a:rPr lang="it-IT" sz="1600" dirty="0"/>
              <a:t>, che devono comunque </a:t>
            </a:r>
            <a:r>
              <a:rPr lang="it-IT" sz="1600" b="1" dirty="0">
                <a:solidFill>
                  <a:srgbClr val="FF0000"/>
                </a:solidFill>
              </a:rPr>
              <a:t>essere iniziati entro un anno dal rilascio </a:t>
            </a:r>
            <a:r>
              <a:rPr lang="it-IT" sz="1600" dirty="0"/>
              <a:t>del titolo. </a:t>
            </a:r>
          </a:p>
          <a:p>
            <a:pPr algn="just" eaLnBrk="1" hangingPunct="1">
              <a:defRPr/>
            </a:pPr>
            <a:endParaRPr lang="it-IT" sz="1600" dirty="0"/>
          </a:p>
          <a:p>
            <a:pPr algn="just" eaLnBrk="1" hangingPunct="1">
              <a:defRPr/>
            </a:pPr>
            <a:r>
              <a:rPr lang="it-IT" sz="1600" dirty="0"/>
              <a:t>Un periodo più lungo per la ultimazione dei lavori può essere consentito in relazione alla mole delle opere da realizzare o delle sue particolari caratteristiche costruttive. </a:t>
            </a:r>
          </a:p>
          <a:p>
            <a:pPr algn="just" eaLnBrk="1" hangingPunct="1">
              <a:defRPr/>
            </a:pPr>
            <a:endParaRPr lang="it-IT" sz="1600" dirty="0"/>
          </a:p>
        </p:txBody>
      </p:sp>
    </p:spTree>
    <p:extLst>
      <p:ext uri="{BB962C8B-B14F-4D97-AF65-F5344CB8AC3E}">
        <p14:creationId xmlns:p14="http://schemas.microsoft.com/office/powerpoint/2010/main" val="3412787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4" name="Rettangolo arrotondato 26">
            <a:extLst>
              <a:ext uri="{FF2B5EF4-FFF2-40B4-BE49-F238E27FC236}">
                <a16:creationId xmlns:a16="http://schemas.microsoft.com/office/drawing/2014/main" id="{10E9FBA0-8D24-4B92-A3E1-D66C5F49E35E}"/>
              </a:ext>
            </a:extLst>
          </p:cNvPr>
          <p:cNvSpPr/>
          <p:nvPr/>
        </p:nvSpPr>
        <p:spPr>
          <a:xfrm>
            <a:off x="2123728" y="2060577"/>
            <a:ext cx="6335713" cy="3024187"/>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marL="228600" indent="-228600" algn="just" eaLnBrk="1" hangingPunct="1">
              <a:defRPr/>
            </a:pPr>
            <a:endParaRPr lang="it-IT" sz="1600" b="1" dirty="0"/>
          </a:p>
          <a:p>
            <a:pPr marL="228600" indent="-228600" algn="just" eaLnBrk="1" hangingPunct="1">
              <a:defRPr/>
            </a:pPr>
            <a:r>
              <a:rPr lang="it-IT" sz="1600" b="1" dirty="0"/>
              <a:t>SCADENZA</a:t>
            </a:r>
          </a:p>
          <a:p>
            <a:pPr algn="just" eaLnBrk="1" hangingPunct="1">
              <a:defRPr/>
            </a:pPr>
            <a:endParaRPr lang="it-IT" sz="1600" dirty="0"/>
          </a:p>
          <a:p>
            <a:pPr algn="just" eaLnBrk="1" hangingPunct="1">
              <a:defRPr/>
            </a:pPr>
            <a:r>
              <a:rPr lang="it-IT" sz="1600" dirty="0"/>
              <a:t>Qualora entro i termini suddetti i lavori non siano stati iniziati o ultimati, il concessionario </a:t>
            </a:r>
            <a:r>
              <a:rPr lang="it-IT" sz="1600" b="1" dirty="0">
                <a:solidFill>
                  <a:srgbClr val="FF0000"/>
                </a:solidFill>
              </a:rPr>
              <a:t>deve richiedere un nuovo permesso di costruire</a:t>
            </a:r>
            <a:r>
              <a:rPr lang="it-IT" sz="1600" dirty="0"/>
              <a:t>. </a:t>
            </a:r>
          </a:p>
          <a:p>
            <a:pPr algn="just" eaLnBrk="1" hangingPunct="1">
              <a:defRPr/>
            </a:pPr>
            <a:endParaRPr lang="it-IT" sz="1600" dirty="0"/>
          </a:p>
          <a:p>
            <a:pPr algn="just" eaLnBrk="1" hangingPunct="1">
              <a:defRPr/>
            </a:pPr>
            <a:r>
              <a:rPr lang="it-IT" sz="1600" dirty="0"/>
              <a:t>Per ultimazione dell'opera si intende </a:t>
            </a:r>
            <a:r>
              <a:rPr lang="it-IT" sz="1600" b="1" dirty="0">
                <a:solidFill>
                  <a:srgbClr val="FF0000"/>
                </a:solidFill>
              </a:rPr>
              <a:t>il completamento integrale di ogni parte del progetto</a:t>
            </a:r>
            <a:r>
              <a:rPr lang="it-IT" sz="1600" dirty="0"/>
              <a:t> confermato con la presentazione della </a:t>
            </a:r>
            <a:r>
              <a:rPr lang="it-IT" sz="1600" b="1" dirty="0"/>
              <a:t>Segnalazione certificata di agibilità</a:t>
            </a:r>
          </a:p>
          <a:p>
            <a:pPr algn="just" eaLnBrk="1" hangingPunct="1">
              <a:defRPr/>
            </a:pPr>
            <a:endParaRPr lang="it-IT" sz="1600" dirty="0"/>
          </a:p>
        </p:txBody>
      </p:sp>
    </p:spTree>
    <p:extLst>
      <p:ext uri="{BB962C8B-B14F-4D97-AF65-F5344CB8AC3E}">
        <p14:creationId xmlns:p14="http://schemas.microsoft.com/office/powerpoint/2010/main" val="2485855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2" name="Rettangolo arrotondato 26">
            <a:extLst>
              <a:ext uri="{FF2B5EF4-FFF2-40B4-BE49-F238E27FC236}">
                <a16:creationId xmlns:a16="http://schemas.microsoft.com/office/drawing/2014/main" id="{9811EE5B-E699-430E-9E8A-DC6BC83F2764}"/>
              </a:ext>
            </a:extLst>
          </p:cNvPr>
          <p:cNvSpPr/>
          <p:nvPr/>
        </p:nvSpPr>
        <p:spPr>
          <a:xfrm>
            <a:off x="2123728" y="2348880"/>
            <a:ext cx="6335713" cy="2376487"/>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marL="228600" indent="-228600" algn="just" eaLnBrk="1" hangingPunct="1">
              <a:defRPr/>
            </a:pPr>
            <a:endParaRPr lang="it-IT" sz="1600" b="1" dirty="0"/>
          </a:p>
          <a:p>
            <a:pPr marL="228600" indent="-228600" algn="just" eaLnBrk="1" hangingPunct="1">
              <a:defRPr/>
            </a:pPr>
            <a:r>
              <a:rPr lang="it-IT" sz="1600" b="1" dirty="0"/>
              <a:t>PROROGA</a:t>
            </a:r>
          </a:p>
          <a:p>
            <a:pPr algn="just" eaLnBrk="1" hangingPunct="1">
              <a:defRPr/>
            </a:pPr>
            <a:endParaRPr lang="it-IT" sz="1600" dirty="0"/>
          </a:p>
          <a:p>
            <a:pPr algn="just" eaLnBrk="1" hangingPunct="1">
              <a:defRPr/>
            </a:pPr>
            <a:r>
              <a:rPr lang="it-IT" sz="1600" dirty="0"/>
              <a:t>E' ammessa la proroga del termine per la ultimazione dei lavori con </a:t>
            </a:r>
            <a:r>
              <a:rPr lang="it-IT" sz="1600" b="1" dirty="0">
                <a:solidFill>
                  <a:srgbClr val="FF0000"/>
                </a:solidFill>
              </a:rPr>
              <a:t>provvedimento motivato e solo per fatti estranei alla volontà </a:t>
            </a:r>
            <a:r>
              <a:rPr lang="it-IT" sz="1600" dirty="0"/>
              <a:t>del concessionario che siano sopravvenuti a ritardare i lavori durante la loro esecuzione. </a:t>
            </a:r>
          </a:p>
          <a:p>
            <a:pPr algn="just" eaLnBrk="1" hangingPunct="1">
              <a:defRPr/>
            </a:pPr>
            <a:endParaRPr lang="it-IT" sz="1600" dirty="0"/>
          </a:p>
        </p:txBody>
      </p:sp>
    </p:spTree>
    <p:extLst>
      <p:ext uri="{BB962C8B-B14F-4D97-AF65-F5344CB8AC3E}">
        <p14:creationId xmlns:p14="http://schemas.microsoft.com/office/powerpoint/2010/main" val="764504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4" name="Rettangolo arrotondato 26">
            <a:extLst>
              <a:ext uri="{FF2B5EF4-FFF2-40B4-BE49-F238E27FC236}">
                <a16:creationId xmlns:a16="http://schemas.microsoft.com/office/drawing/2014/main" id="{90229B41-7ACB-4ABB-84AB-C5E034E84DFC}"/>
              </a:ext>
            </a:extLst>
          </p:cNvPr>
          <p:cNvSpPr/>
          <p:nvPr/>
        </p:nvSpPr>
        <p:spPr>
          <a:xfrm>
            <a:off x="2123728" y="1916114"/>
            <a:ext cx="6335713" cy="3024187"/>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marL="228600" indent="-228600" algn="just" eaLnBrk="1" hangingPunct="1">
              <a:defRPr/>
            </a:pPr>
            <a:endParaRPr lang="it-IT" sz="1600" b="1" dirty="0"/>
          </a:p>
          <a:p>
            <a:pPr marL="228600" indent="-228600" algn="just" eaLnBrk="1" hangingPunct="1">
              <a:defRPr/>
            </a:pPr>
            <a:r>
              <a:rPr lang="it-IT" sz="1600" b="1" dirty="0"/>
              <a:t>CONTROLLO PARTECIPATIVO</a:t>
            </a:r>
          </a:p>
          <a:p>
            <a:pPr algn="just" eaLnBrk="1" hangingPunct="1">
              <a:defRPr/>
            </a:pPr>
            <a:endParaRPr lang="it-IT" sz="1600" dirty="0"/>
          </a:p>
          <a:p>
            <a:pPr algn="just" eaLnBrk="1" hangingPunct="1">
              <a:defRPr/>
            </a:pPr>
            <a:r>
              <a:rPr lang="it-IT" sz="1600" dirty="0"/>
              <a:t>Chiunque ha diritto di </a:t>
            </a:r>
            <a:r>
              <a:rPr lang="it-IT" sz="1600" b="1" dirty="0">
                <a:solidFill>
                  <a:srgbClr val="FF0000"/>
                </a:solidFill>
              </a:rPr>
              <a:t>prendere visione </a:t>
            </a:r>
            <a:r>
              <a:rPr lang="it-IT" sz="1600" dirty="0"/>
              <a:t>presso gli uffici comunali delle domande e dei permessi di costruire. </a:t>
            </a:r>
          </a:p>
          <a:p>
            <a:pPr algn="just" eaLnBrk="1" hangingPunct="1">
              <a:defRPr/>
            </a:pPr>
            <a:r>
              <a:rPr lang="it-IT" sz="1600" dirty="0"/>
              <a:t>I Comuni sono tenuti, a richiesta, a fornire copie dei relativi atti, ponendo a carico dei richiedenti le spese per la riproduzione. </a:t>
            </a:r>
          </a:p>
          <a:p>
            <a:pPr algn="just" eaLnBrk="1" hangingPunct="1">
              <a:defRPr/>
            </a:pPr>
            <a:endParaRPr lang="it-IT" sz="1600" dirty="0"/>
          </a:p>
          <a:p>
            <a:pPr algn="just" eaLnBrk="1" hangingPunct="1">
              <a:defRPr/>
            </a:pPr>
            <a:r>
              <a:rPr lang="it-IT" sz="1600" dirty="0"/>
              <a:t>L'estratto dei permessi di costruire dovrà essere </a:t>
            </a:r>
            <a:r>
              <a:rPr lang="it-IT" sz="1600" b="1" dirty="0">
                <a:solidFill>
                  <a:srgbClr val="FF0000"/>
                </a:solidFill>
              </a:rPr>
              <a:t>esposto per quindici giorni </a:t>
            </a:r>
            <a:r>
              <a:rPr lang="it-IT" sz="1600" dirty="0"/>
              <a:t>all' albo del Comune. </a:t>
            </a:r>
          </a:p>
        </p:txBody>
      </p:sp>
    </p:spTree>
    <p:extLst>
      <p:ext uri="{BB962C8B-B14F-4D97-AF65-F5344CB8AC3E}">
        <p14:creationId xmlns:p14="http://schemas.microsoft.com/office/powerpoint/2010/main" val="2419191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1 11">
            <a:extLst>
              <a:ext uri="{FF2B5EF4-FFF2-40B4-BE49-F238E27FC236}">
                <a16:creationId xmlns:a16="http://schemas.microsoft.com/office/drawing/2014/main" id="{BB3877CA-A8AB-49A2-BB10-0243848DE070}"/>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C8BBE55A-4CD2-4A35-BEAE-2ADB22D6E4FD}"/>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1B39BB43-D242-4E6B-8B7F-2B58917DC7BE}"/>
              </a:ext>
            </a:extLst>
          </p:cNvPr>
          <p:cNvSpPr/>
          <p:nvPr/>
        </p:nvSpPr>
        <p:spPr>
          <a:xfrm>
            <a:off x="251520" y="3068960"/>
            <a:ext cx="1368425" cy="720072"/>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err="1"/>
              <a:t>Caratteristichedel</a:t>
            </a:r>
            <a:r>
              <a:rPr lang="it-IT" sz="1400" b="1" dirty="0"/>
              <a:t> </a:t>
            </a:r>
            <a:r>
              <a:rPr lang="it-IT" sz="1400" b="1" dirty="0" err="1"/>
              <a:t>PdC</a:t>
            </a:r>
            <a:endParaRPr lang="it-IT" sz="1400" b="1" dirty="0"/>
          </a:p>
        </p:txBody>
      </p:sp>
      <p:sp>
        <p:nvSpPr>
          <p:cNvPr id="3" name="Rettangolo arrotondato 14">
            <a:extLst>
              <a:ext uri="{FF2B5EF4-FFF2-40B4-BE49-F238E27FC236}">
                <a16:creationId xmlns:a16="http://schemas.microsoft.com/office/drawing/2014/main" id="{794FFC3F-F8D8-452D-A957-1280BA1F666A}"/>
              </a:ext>
            </a:extLst>
          </p:cNvPr>
          <p:cNvSpPr/>
          <p:nvPr/>
        </p:nvSpPr>
        <p:spPr>
          <a:xfrm>
            <a:off x="3962400" y="332656"/>
            <a:ext cx="2952750" cy="576263"/>
          </a:xfrm>
          <a:prstGeom prst="roundRect">
            <a:avLst/>
          </a:prstGeom>
          <a:solidFill>
            <a:srgbClr val="00B0F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PERMESSO DI COSTRUIRE</a:t>
            </a:r>
          </a:p>
          <a:p>
            <a:pPr algn="ctr" eaLnBrk="1" hangingPunct="1">
              <a:defRPr/>
            </a:pPr>
            <a:r>
              <a:rPr lang="it-IT" sz="1400" b="1" dirty="0"/>
              <a:t>(già Concessione edilizia)</a:t>
            </a:r>
          </a:p>
        </p:txBody>
      </p:sp>
      <p:sp>
        <p:nvSpPr>
          <p:cNvPr id="4" name="Rettangolo arrotondato 26">
            <a:extLst>
              <a:ext uri="{FF2B5EF4-FFF2-40B4-BE49-F238E27FC236}">
                <a16:creationId xmlns:a16="http://schemas.microsoft.com/office/drawing/2014/main" id="{90229B41-7ACB-4ABB-84AB-C5E034E84DFC}"/>
              </a:ext>
            </a:extLst>
          </p:cNvPr>
          <p:cNvSpPr/>
          <p:nvPr/>
        </p:nvSpPr>
        <p:spPr>
          <a:xfrm>
            <a:off x="2123728" y="2492897"/>
            <a:ext cx="6335713" cy="1872208"/>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just" eaLnBrk="1" hangingPunct="1">
              <a:defRPr/>
            </a:pPr>
            <a:r>
              <a:rPr lang="it-IT" sz="1600" dirty="0"/>
              <a:t>Il permesso di costruire deve </a:t>
            </a:r>
            <a:r>
              <a:rPr lang="it-IT" sz="1600" b="1" dirty="0">
                <a:solidFill>
                  <a:srgbClr val="FF0000"/>
                </a:solidFill>
              </a:rPr>
              <a:t>essere trascritto nei registri immobiliari </a:t>
            </a:r>
            <a:r>
              <a:rPr lang="it-IT" sz="1600" dirty="0"/>
              <a:t>a spese del richiedente ed a cura dell’ufficio comunale all’uopo preposto.</a:t>
            </a:r>
          </a:p>
        </p:txBody>
      </p:sp>
    </p:spTree>
    <p:extLst>
      <p:ext uri="{BB962C8B-B14F-4D97-AF65-F5344CB8AC3E}">
        <p14:creationId xmlns:p14="http://schemas.microsoft.com/office/powerpoint/2010/main" val="3178926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D03BC6DF-DD71-4156-8874-FB20CC462573}"/>
              </a:ext>
            </a:extLst>
          </p:cNvPr>
          <p:cNvSpPr/>
          <p:nvPr/>
        </p:nvSpPr>
        <p:spPr>
          <a:xfrm>
            <a:off x="1763688" y="332656"/>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Gli interventi edilizi</a:t>
            </a:r>
          </a:p>
        </p:txBody>
      </p:sp>
      <p:cxnSp>
        <p:nvCxnSpPr>
          <p:cNvPr id="12" name="Connettore 1 11">
            <a:extLst>
              <a:ext uri="{FF2B5EF4-FFF2-40B4-BE49-F238E27FC236}">
                <a16:creationId xmlns:a16="http://schemas.microsoft.com/office/drawing/2014/main" id="{79FA60F9-7732-42E2-8F5D-9A89AF6211F6}"/>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E8557B5B-F2A4-4BC5-95D2-DB0B93DC94D0}"/>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AEFB906A-F3E3-4901-AF5A-5E023768EB72}"/>
              </a:ext>
            </a:extLst>
          </p:cNvPr>
          <p:cNvSpPr/>
          <p:nvPr/>
        </p:nvSpPr>
        <p:spPr>
          <a:xfrm>
            <a:off x="468313" y="3716338"/>
            <a:ext cx="7991475" cy="2376487"/>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Oggi sono disciplinati dal Testo Unico Edilizia</a:t>
            </a:r>
          </a:p>
          <a:p>
            <a:pPr algn="ctr" eaLnBrk="1" hangingPunct="1">
              <a:defRPr/>
            </a:pPr>
            <a:endParaRPr lang="it-IT" sz="1400" dirty="0"/>
          </a:p>
          <a:p>
            <a:pPr algn="ctr" eaLnBrk="1" hangingPunct="1">
              <a:defRPr/>
            </a:pPr>
            <a:r>
              <a:rPr lang="it-IT" sz="1400" b="1" dirty="0"/>
              <a:t>DPR 6 giugno 2001, n. 380 e s.m.i.</a:t>
            </a:r>
          </a:p>
          <a:p>
            <a:pPr algn="ctr" eaLnBrk="1" hangingPunct="1">
              <a:defRPr/>
            </a:pPr>
            <a:r>
              <a:rPr lang="it-IT" sz="1400" dirty="0"/>
              <a:t>“Testo unico delle disposizioni legislative e regolamentari in materia edilizia”</a:t>
            </a:r>
          </a:p>
          <a:p>
            <a:pPr algn="ctr" eaLnBrk="1" hangingPunct="1">
              <a:defRPr/>
            </a:pPr>
            <a:endParaRPr lang="it-IT" sz="1400" dirty="0"/>
          </a:p>
        </p:txBody>
      </p:sp>
      <p:sp>
        <p:nvSpPr>
          <p:cNvPr id="16" name="Rettangolo arrotondato 15">
            <a:extLst>
              <a:ext uri="{FF2B5EF4-FFF2-40B4-BE49-F238E27FC236}">
                <a16:creationId xmlns:a16="http://schemas.microsoft.com/office/drawing/2014/main" id="{9A20A506-065C-40AF-BA1B-B0AE2AE4251D}"/>
              </a:ext>
            </a:extLst>
          </p:cNvPr>
          <p:cNvSpPr/>
          <p:nvPr/>
        </p:nvSpPr>
        <p:spPr>
          <a:xfrm>
            <a:off x="468313" y="2276475"/>
            <a:ext cx="7991475" cy="1152525"/>
          </a:xfrm>
          <a:prstGeom prst="roundRect">
            <a:avLst/>
          </a:prstGeom>
          <a:solidFill>
            <a:schemeClr val="accent5">
              <a:lumMod val="40000"/>
              <a:lumOff val="60000"/>
            </a:schemeClr>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dirty="0"/>
              <a:t>Sono stati introdotti </a:t>
            </a:r>
            <a:r>
              <a:rPr lang="it-IT" sz="1400" b="1" dirty="0"/>
              <a:t>dall’art. 31 della L. 05.08.1978, n. 457</a:t>
            </a:r>
          </a:p>
          <a:p>
            <a:pPr algn="just" eaLnBrk="1" hangingPunct="1">
              <a:defRPr/>
            </a:pPr>
            <a:endParaRPr lang="it-IT" sz="1400" b="1" dirty="0"/>
          </a:p>
          <a:p>
            <a:pPr algn="just" eaLnBrk="1" hangingPunct="1">
              <a:defRPr/>
            </a:pPr>
            <a:r>
              <a:rPr lang="it-IT" sz="1400" dirty="0"/>
              <a:t>e le definizioni in essa contenute </a:t>
            </a:r>
            <a:r>
              <a:rPr lang="it-IT" sz="1400" b="1" dirty="0"/>
              <a:t>prevalgono sulle disposizioni degli strumenti urbanistici generali e dei regolamenti edilizi</a:t>
            </a:r>
          </a:p>
        </p:txBody>
      </p:sp>
      <p:sp>
        <p:nvSpPr>
          <p:cNvPr id="18" name="Rettangolo arrotondato 17">
            <a:extLst>
              <a:ext uri="{FF2B5EF4-FFF2-40B4-BE49-F238E27FC236}">
                <a16:creationId xmlns:a16="http://schemas.microsoft.com/office/drawing/2014/main" id="{8674A2E3-9945-4282-8915-69BB41743B08}"/>
              </a:ext>
            </a:extLst>
          </p:cNvPr>
          <p:cNvSpPr/>
          <p:nvPr/>
        </p:nvSpPr>
        <p:spPr>
          <a:xfrm>
            <a:off x="1763713" y="1484784"/>
            <a:ext cx="6696075" cy="360363"/>
          </a:xfrm>
          <a:prstGeom prst="roundRect">
            <a:avLst/>
          </a:prstGeom>
          <a:solidFill>
            <a:schemeClr val="accent5"/>
          </a:solidFill>
        </p:spPr>
        <p:style>
          <a:lnRef idx="2">
            <a:schemeClr val="accent2"/>
          </a:lnRef>
          <a:fillRef idx="1">
            <a:schemeClr val="lt1"/>
          </a:fillRef>
          <a:effectRef idx="0">
            <a:schemeClr val="accent2"/>
          </a:effectRef>
          <a:fontRef idx="minor">
            <a:schemeClr val="dk1"/>
          </a:fontRef>
        </p:style>
        <p:txBody>
          <a:bodyPr anchor="ctr"/>
          <a:lstStyle/>
          <a:p>
            <a:pPr algn="r" eaLnBrk="1" hangingPunct="1">
              <a:defRPr/>
            </a:pPr>
            <a:r>
              <a:rPr lang="it-IT" sz="1400" b="1" dirty="0"/>
              <a:t>INTERVENTI SUL PATRIMONIO EDILIZIO ESISTENTE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D03BC6DF-DD71-4156-8874-FB20CC462573}"/>
              </a:ext>
            </a:extLst>
          </p:cNvPr>
          <p:cNvSpPr/>
          <p:nvPr/>
        </p:nvSpPr>
        <p:spPr>
          <a:xfrm>
            <a:off x="1763688" y="332656"/>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Gli interventi edilizi</a:t>
            </a:r>
          </a:p>
        </p:txBody>
      </p:sp>
      <p:cxnSp>
        <p:nvCxnSpPr>
          <p:cNvPr id="12" name="Connettore 1 11">
            <a:extLst>
              <a:ext uri="{FF2B5EF4-FFF2-40B4-BE49-F238E27FC236}">
                <a16:creationId xmlns:a16="http://schemas.microsoft.com/office/drawing/2014/main" id="{79FA60F9-7732-42E2-8F5D-9A89AF6211F6}"/>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E8557B5B-F2A4-4BC5-95D2-DB0B93DC94D0}"/>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AEFB906A-F3E3-4901-AF5A-5E023768EB72}"/>
              </a:ext>
            </a:extLst>
          </p:cNvPr>
          <p:cNvSpPr/>
          <p:nvPr/>
        </p:nvSpPr>
        <p:spPr>
          <a:xfrm>
            <a:off x="468313" y="4148361"/>
            <a:ext cx="3959225" cy="1944464"/>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L.R. 19 del 29/07/2021</a:t>
            </a:r>
          </a:p>
          <a:p>
            <a:pPr algn="ctr" eaLnBrk="1" hangingPunct="1">
              <a:defRPr/>
            </a:pPr>
            <a:r>
              <a:rPr lang="it-IT" sz="1400" dirty="0"/>
              <a:t>“Modifiche alla legge regionale 10 agosto 2016, n. 16 in materia di compatibilità delle costruzioni realizzate in aree sottoposte a vincolo”</a:t>
            </a:r>
          </a:p>
          <a:p>
            <a:pPr algn="ctr" eaLnBrk="1" hangingPunct="1">
              <a:defRPr/>
            </a:pPr>
            <a:endParaRPr lang="it-IT" sz="1400" dirty="0"/>
          </a:p>
        </p:txBody>
      </p:sp>
      <p:sp>
        <p:nvSpPr>
          <p:cNvPr id="18" name="Rettangolo arrotondato 17">
            <a:extLst>
              <a:ext uri="{FF2B5EF4-FFF2-40B4-BE49-F238E27FC236}">
                <a16:creationId xmlns:a16="http://schemas.microsoft.com/office/drawing/2014/main" id="{8674A2E3-9945-4282-8915-69BB41743B08}"/>
              </a:ext>
            </a:extLst>
          </p:cNvPr>
          <p:cNvSpPr/>
          <p:nvPr/>
        </p:nvSpPr>
        <p:spPr>
          <a:xfrm>
            <a:off x="1763713" y="1484784"/>
            <a:ext cx="6696075" cy="360363"/>
          </a:xfrm>
          <a:prstGeom prst="roundRect">
            <a:avLst/>
          </a:prstGeom>
          <a:solidFill>
            <a:schemeClr val="accent5"/>
          </a:solidFill>
        </p:spPr>
        <p:style>
          <a:lnRef idx="2">
            <a:schemeClr val="accent2"/>
          </a:lnRef>
          <a:fillRef idx="1">
            <a:schemeClr val="lt1"/>
          </a:fillRef>
          <a:effectRef idx="0">
            <a:schemeClr val="accent2"/>
          </a:effectRef>
          <a:fontRef idx="minor">
            <a:schemeClr val="dk1"/>
          </a:fontRef>
        </p:style>
        <p:txBody>
          <a:bodyPr anchor="ctr"/>
          <a:lstStyle/>
          <a:p>
            <a:pPr algn="r" eaLnBrk="1" hangingPunct="1">
              <a:defRPr/>
            </a:pPr>
            <a:r>
              <a:rPr lang="it-IT" sz="1400" b="1" dirty="0"/>
              <a:t>INTERVENTI SUL PATRIMONIO EDILIZIO ESISTENTE</a:t>
            </a:r>
          </a:p>
        </p:txBody>
      </p:sp>
      <p:sp>
        <p:nvSpPr>
          <p:cNvPr id="9" name="Rettangolo arrotondato 44">
            <a:extLst>
              <a:ext uri="{FF2B5EF4-FFF2-40B4-BE49-F238E27FC236}">
                <a16:creationId xmlns:a16="http://schemas.microsoft.com/office/drawing/2014/main" id="{6951B179-4D1C-D44D-AB9A-BB5DF5FC483C}"/>
              </a:ext>
            </a:extLst>
          </p:cNvPr>
          <p:cNvSpPr/>
          <p:nvPr/>
        </p:nvSpPr>
        <p:spPr>
          <a:xfrm>
            <a:off x="468312" y="2276475"/>
            <a:ext cx="7991475" cy="1512563"/>
          </a:xfrm>
          <a:prstGeom prst="roundRect">
            <a:avLst/>
          </a:prstGeom>
          <a:solidFill>
            <a:srgbClr val="CCFF33"/>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b="1" dirty="0"/>
              <a:t>REGIONE SICILIA</a:t>
            </a:r>
            <a:br>
              <a:rPr lang="it-IT" b="1" dirty="0"/>
            </a:br>
            <a:endParaRPr lang="it-IT" sz="1400" b="1" dirty="0"/>
          </a:p>
          <a:p>
            <a:pPr algn="ctr" eaLnBrk="1" hangingPunct="1">
              <a:defRPr/>
            </a:pPr>
            <a:r>
              <a:rPr lang="it-IT" sz="1400" b="1" dirty="0"/>
              <a:t>L.R. 10 agosto 2016, n. 16 e s.m.i.</a:t>
            </a:r>
          </a:p>
          <a:p>
            <a:pPr algn="ctr"/>
            <a:r>
              <a:rPr lang="it-IT" sz="1400" dirty="0">
                <a:solidFill>
                  <a:srgbClr val="000000"/>
                </a:solidFill>
              </a:rPr>
              <a:t>Recepimento, </a:t>
            </a:r>
            <a:r>
              <a:rPr lang="it-IT" sz="1400" b="1" dirty="0">
                <a:solidFill>
                  <a:srgbClr val="000000"/>
                </a:solidFill>
              </a:rPr>
              <a:t>con modifiche</a:t>
            </a:r>
            <a:r>
              <a:rPr lang="it-IT" sz="1400" dirty="0">
                <a:solidFill>
                  <a:srgbClr val="000000"/>
                </a:solidFill>
              </a:rPr>
              <a:t>, del Testo Unico delle disposizioni legislative e regolamentari in materia edilizia approvato con </a:t>
            </a:r>
          </a:p>
          <a:p>
            <a:pPr algn="ctr"/>
            <a:r>
              <a:rPr lang="it-IT" sz="1400" dirty="0">
                <a:solidFill>
                  <a:srgbClr val="000000"/>
                </a:solidFill>
              </a:rPr>
              <a:t>DPR 6 giugno 2001, n. 380</a:t>
            </a:r>
            <a:r>
              <a:rPr lang="it-IT" sz="1800" dirty="0">
                <a:solidFill>
                  <a:srgbClr val="000000"/>
                </a:solidFill>
                <a:latin typeface="Arial" panose="020B0604020202020204" pitchFamily="34" charset="0"/>
              </a:rPr>
              <a:t>.</a:t>
            </a:r>
            <a:endParaRPr lang="it-IT" sz="1400" b="1" dirty="0"/>
          </a:p>
        </p:txBody>
      </p:sp>
      <p:sp>
        <p:nvSpPr>
          <p:cNvPr id="10" name="Rettangolo arrotondato 14">
            <a:extLst>
              <a:ext uri="{FF2B5EF4-FFF2-40B4-BE49-F238E27FC236}">
                <a16:creationId xmlns:a16="http://schemas.microsoft.com/office/drawing/2014/main" id="{F5FC74FB-329F-574C-8B2B-99A044C84E54}"/>
              </a:ext>
            </a:extLst>
          </p:cNvPr>
          <p:cNvSpPr/>
          <p:nvPr/>
        </p:nvSpPr>
        <p:spPr>
          <a:xfrm>
            <a:off x="4499769" y="4148361"/>
            <a:ext cx="3959225" cy="1944464"/>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L.R. 23 del 06/08/2021</a:t>
            </a:r>
          </a:p>
          <a:p>
            <a:pPr algn="ctr" eaLnBrk="1" hangingPunct="1">
              <a:defRPr/>
            </a:pPr>
            <a:r>
              <a:rPr lang="it-IT" sz="1400" dirty="0"/>
              <a:t>“Modifiche ed integrazioni alla legge regionale 10 agosto 2016, n. 16. Disposizioni varie in materia di edilizia ed Urbanistica”</a:t>
            </a:r>
          </a:p>
          <a:p>
            <a:pPr algn="ctr" eaLnBrk="1" hangingPunct="1">
              <a:defRPr/>
            </a:pPr>
            <a:endParaRPr lang="it-IT" sz="1400" dirty="0"/>
          </a:p>
        </p:txBody>
      </p:sp>
    </p:spTree>
    <p:extLst>
      <p:ext uri="{BB962C8B-B14F-4D97-AF65-F5344CB8AC3E}">
        <p14:creationId xmlns:p14="http://schemas.microsoft.com/office/powerpoint/2010/main" val="3971015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151C0588-7848-4E17-A9E7-45D40367CBDB}"/>
              </a:ext>
            </a:extLst>
          </p:cNvPr>
          <p:cNvSpPr/>
          <p:nvPr/>
        </p:nvSpPr>
        <p:spPr>
          <a:xfrm>
            <a:off x="1763688" y="188640"/>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Gli interventi edilizi</a:t>
            </a:r>
          </a:p>
        </p:txBody>
      </p:sp>
      <p:cxnSp>
        <p:nvCxnSpPr>
          <p:cNvPr id="12" name="Connettore 1 11">
            <a:extLst>
              <a:ext uri="{FF2B5EF4-FFF2-40B4-BE49-F238E27FC236}">
                <a16:creationId xmlns:a16="http://schemas.microsoft.com/office/drawing/2014/main" id="{6C6296F2-EF66-4EAB-846B-C9B5F42A555C}"/>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208E1EE4-E717-4DD7-BB31-96937DA68FB4}"/>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B8B8EF71-F136-42DF-8D67-593E9F4C84D3}"/>
              </a:ext>
            </a:extLst>
          </p:cNvPr>
          <p:cNvSpPr/>
          <p:nvPr/>
        </p:nvSpPr>
        <p:spPr>
          <a:xfrm>
            <a:off x="323850" y="1858648"/>
            <a:ext cx="8135938" cy="4222748"/>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art. 3 del DPR 380/2001</a:t>
            </a:r>
            <a:endParaRPr lang="it-IT" sz="1400" dirty="0"/>
          </a:p>
          <a:p>
            <a:pPr algn="ctr" eaLnBrk="1" hangingPunct="1">
              <a:defRPr/>
            </a:pPr>
            <a:r>
              <a:rPr lang="it-IT" sz="1200" b="1" dirty="0"/>
              <a:t>(Definizione degli interventi edilizi)</a:t>
            </a:r>
          </a:p>
          <a:p>
            <a:pPr algn="ctr" eaLnBrk="1" hangingPunct="1">
              <a:defRPr/>
            </a:pPr>
            <a:endParaRPr lang="it-IT" sz="1200" dirty="0"/>
          </a:p>
          <a:p>
            <a:pPr algn="just" eaLnBrk="1" hangingPunct="1">
              <a:defRPr/>
            </a:pPr>
            <a:r>
              <a:rPr lang="it-IT" sz="1200" dirty="0"/>
              <a:t>Gli interventi di recupero del patrimonio edilizio esistente sono così definiti:</a:t>
            </a:r>
          </a:p>
          <a:p>
            <a:pPr marL="228600" indent="-228600" algn="just" eaLnBrk="1" hangingPunct="1">
              <a:buFont typeface="+mj-lt"/>
              <a:buAutoNum type="alphaLcParenR"/>
              <a:defRPr/>
            </a:pPr>
            <a:r>
              <a:rPr lang="it-IT" sz="1200" b="1" dirty="0"/>
              <a:t>interventi di manutenzione ordinaria</a:t>
            </a:r>
            <a:r>
              <a:rPr lang="it-IT" sz="1200" dirty="0"/>
              <a:t>, quelli che riguardano le opere di riparazione, rinnovamento e sostituzione delle finiture degli edifici e quelle necessarie ad integrare o mantenere in efficienza gli impianti tecnologici esistenti;</a:t>
            </a:r>
          </a:p>
          <a:p>
            <a:pPr marL="228600" indent="-228600" algn="just" eaLnBrk="1" hangingPunct="1">
              <a:buFont typeface="+mj-lt"/>
              <a:buAutoNum type="alphaLcParenR"/>
              <a:defRPr/>
            </a:pPr>
            <a:r>
              <a:rPr lang="it-IT" sz="1200" b="1" dirty="0"/>
              <a:t>interventi di manutenzione straordinaria</a:t>
            </a:r>
            <a:r>
              <a:rPr lang="it-IT" sz="1200" dirty="0"/>
              <a:t>, le opere e le modifiche necessarie per rinnovare e sostituire parti anche strutturali degli edifici, nonché per realizzare ed integrare i servizi igienico-sanitari e tecnologici, sempre che non alterino la volumetria complessiva degli edifici e non comportino modifiche delle destinazioni di uso. </a:t>
            </a:r>
            <a:r>
              <a:rPr lang="it-IT" sz="1200" dirty="0">
                <a:solidFill>
                  <a:srgbClr val="000000"/>
                </a:solidFill>
              </a:rPr>
              <a:t>Nell’ambito degli interventi di manutenzione straordinaria sono ricompresi anche quelli consistenti nel frazionamento o accorpamento delle unità immobiliari con esecuzione di opere anche se comportanti la variazione delle superfici delle singole unità immobiliari nonché del carico urbanistico purché non sia modificata la volumetria complessiva degli edifici e si mantenga l’originaria destinazione d’uso</a:t>
            </a:r>
            <a:endParaRPr lang="it-IT" sz="1200" dirty="0"/>
          </a:p>
          <a:p>
            <a:pPr marL="228600" indent="-228600" algn="just" eaLnBrk="1" hangingPunct="1">
              <a:buFont typeface="+mj-lt"/>
              <a:buAutoNum type="alphaLcParenR"/>
              <a:defRPr/>
            </a:pPr>
            <a:r>
              <a:rPr lang="it-IT" sz="1200" b="1" dirty="0"/>
              <a:t>interventi di restauro e di risanamento conservativo</a:t>
            </a:r>
            <a:r>
              <a:rPr lang="it-IT" sz="1200" dirty="0"/>
              <a:t>, </a:t>
            </a:r>
            <a:r>
              <a:rPr lang="it-IT" sz="1200" dirty="0">
                <a:solidFill>
                  <a:srgbClr val="000000"/>
                </a:solidFill>
              </a:rPr>
              <a:t>gli interventi edilizi rivolti a conservare l'organismo edilizio e ad assicurarne la funzionalità mediante un insieme sistematico di opere che, nel rispetto degli elementi tipologici, formali e strutturali dell'organismo stesso, ne consentano anche il mutamento delle destinazioni d’uso purché con tali elementi compatibili, nonché conformi a quelle previste dallo strumento urbanistico generale e dai relativi piani attuativi. Tali interventi comprendono il consolidamento, il ripristino e il rinnovo degli elementi costitutivi dell'edificio, l'inserimento degli elementi accessori e degli impianti richiesti dalle esigenze dell'uso, l'eliminazione degli elementi estranei all'organismo edilizio;</a:t>
            </a:r>
            <a:endParaRPr lang="it-IT" sz="1200" dirty="0"/>
          </a:p>
        </p:txBody>
      </p:sp>
      <p:sp>
        <p:nvSpPr>
          <p:cNvPr id="18" name="Rettangolo arrotondato 17">
            <a:extLst>
              <a:ext uri="{FF2B5EF4-FFF2-40B4-BE49-F238E27FC236}">
                <a16:creationId xmlns:a16="http://schemas.microsoft.com/office/drawing/2014/main" id="{5D6D5D1A-C4E4-4F26-B2BC-F9E3ADB16204}"/>
              </a:ext>
            </a:extLst>
          </p:cNvPr>
          <p:cNvSpPr/>
          <p:nvPr/>
        </p:nvSpPr>
        <p:spPr>
          <a:xfrm>
            <a:off x="1763713" y="1124744"/>
            <a:ext cx="6696075" cy="360363"/>
          </a:xfrm>
          <a:prstGeom prst="roundRect">
            <a:avLst/>
          </a:prstGeom>
          <a:solidFill>
            <a:schemeClr val="accent5"/>
          </a:solidFill>
        </p:spPr>
        <p:style>
          <a:lnRef idx="2">
            <a:schemeClr val="accent2"/>
          </a:lnRef>
          <a:fillRef idx="1">
            <a:schemeClr val="lt1"/>
          </a:fillRef>
          <a:effectRef idx="0">
            <a:schemeClr val="accent2"/>
          </a:effectRef>
          <a:fontRef idx="minor">
            <a:schemeClr val="dk1"/>
          </a:fontRef>
        </p:style>
        <p:txBody>
          <a:bodyPr anchor="ctr"/>
          <a:lstStyle/>
          <a:p>
            <a:pPr algn="r" eaLnBrk="1" hangingPunct="1">
              <a:defRPr/>
            </a:pPr>
            <a:r>
              <a:rPr lang="it-IT" sz="1400" b="1" dirty="0"/>
              <a:t>INTERVENTI SUL PATRIMONIO EDILIZIO ESISTENTE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151C0588-7848-4E17-A9E7-45D40367CBDB}"/>
              </a:ext>
            </a:extLst>
          </p:cNvPr>
          <p:cNvSpPr/>
          <p:nvPr/>
        </p:nvSpPr>
        <p:spPr>
          <a:xfrm>
            <a:off x="1763688" y="188640"/>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Gli interventi edilizi</a:t>
            </a:r>
          </a:p>
        </p:txBody>
      </p:sp>
      <p:cxnSp>
        <p:nvCxnSpPr>
          <p:cNvPr id="12" name="Connettore 1 11">
            <a:extLst>
              <a:ext uri="{FF2B5EF4-FFF2-40B4-BE49-F238E27FC236}">
                <a16:creationId xmlns:a16="http://schemas.microsoft.com/office/drawing/2014/main" id="{6C6296F2-EF66-4EAB-846B-C9B5F42A555C}"/>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208E1EE4-E717-4DD7-BB31-96937DA68FB4}"/>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B8B8EF71-F136-42DF-8D67-593E9F4C84D3}"/>
              </a:ext>
            </a:extLst>
          </p:cNvPr>
          <p:cNvSpPr/>
          <p:nvPr/>
        </p:nvSpPr>
        <p:spPr>
          <a:xfrm>
            <a:off x="323850" y="2060848"/>
            <a:ext cx="8135938" cy="4320480"/>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art. 3 del DPR 380/2001</a:t>
            </a:r>
            <a:endParaRPr lang="it-IT" sz="1400" dirty="0"/>
          </a:p>
          <a:p>
            <a:pPr algn="ctr" eaLnBrk="1" hangingPunct="1">
              <a:defRPr/>
            </a:pPr>
            <a:r>
              <a:rPr lang="it-IT" sz="1200" b="1" dirty="0"/>
              <a:t>(Definizione degli interventi edilizi)</a:t>
            </a:r>
          </a:p>
          <a:p>
            <a:pPr algn="ctr" eaLnBrk="1" hangingPunct="1">
              <a:defRPr/>
            </a:pPr>
            <a:endParaRPr lang="it-IT" sz="1200" dirty="0"/>
          </a:p>
          <a:p>
            <a:pPr marL="228600" indent="-228600" algn="just" eaLnBrk="1" hangingPunct="1">
              <a:buFont typeface="+mj-lt"/>
              <a:buAutoNum type="alphaLcParenR" startAt="4"/>
              <a:defRPr/>
            </a:pPr>
            <a:r>
              <a:rPr lang="it-IT" sz="1200" b="1" dirty="0"/>
              <a:t>interventi di ristrutturazione edilizia</a:t>
            </a:r>
            <a:r>
              <a:rPr lang="it-IT" sz="1200" dirty="0"/>
              <a:t>, </a:t>
            </a:r>
            <a:r>
              <a:rPr lang="it-IT" sz="1200" dirty="0">
                <a:solidFill>
                  <a:srgbClr val="000000"/>
                </a:solidFill>
                <a:latin typeface="+mj-lt"/>
              </a:rPr>
              <a:t>gli interventi rivolti a trasformare gli organismi edilizi mediante un insieme sistematico di opere che possono portare ad un organismo edilizio in tutto o in parte diverso dal precedente. Tali interventi comprendono il ripristino o la sostituzione di alcuni elementi costitutivi dell'edificio, l'eliminazione, la modifica e l'inserimento di nuovi elementi ed impianti. Nell'ambito degli interventi di ristrutturazione edilizia sono ricompresi anche quelli consistenti nella demolizione e ricostruzione con la stessa volumetria di quello preesistente, fatte salve le sole innovazioni necessarie per l'adeguamento alla normativa antisismica nonché quelli volti al ripristino di edifici, o parti di essi, eventualmente crollati o demoliti, attraverso la loro ricostruzione, purché sia possibile accertarne la preesistente consistenza. Rimane fermo che, con riferimento agli immobili sottoposti a vincoli ai sensi del </a:t>
            </a:r>
            <a:r>
              <a:rPr lang="it-IT" sz="1200" dirty="0">
                <a:solidFill>
                  <a:srgbClr val="0000FF"/>
                </a:solidFill>
                <a:latin typeface="+mj-lt"/>
              </a:rPr>
              <a:t>decreto legislativo 22 gennaio 2004, n. 42</a:t>
            </a:r>
            <a:r>
              <a:rPr lang="it-IT" sz="1200" dirty="0">
                <a:solidFill>
                  <a:srgbClr val="000000"/>
                </a:solidFill>
                <a:latin typeface="+mj-lt"/>
              </a:rPr>
              <a:t> e successive modificazioni, gli interventi di demolizione e ricostruzione e gli interventi di ripristino di edifici crollati o demoliti costituiscono interventi di ristrutturazione edilizia soltanto ove sia rispettata la medesima sagoma dell'edificio preesistente</a:t>
            </a:r>
          </a:p>
          <a:p>
            <a:pPr algn="just" eaLnBrk="1" hangingPunct="1">
              <a:defRPr/>
            </a:pPr>
            <a:endParaRPr lang="it-IT" sz="1200" b="1" dirty="0">
              <a:solidFill>
                <a:srgbClr val="000000"/>
              </a:solidFill>
              <a:latin typeface="+mj-lt"/>
            </a:endParaRPr>
          </a:p>
          <a:p>
            <a:pPr marL="228600" indent="-228600" algn="just" eaLnBrk="1" hangingPunct="1">
              <a:buFont typeface="+mj-lt"/>
              <a:buAutoNum type="alphaLcParenR" startAt="5"/>
              <a:defRPr/>
            </a:pPr>
            <a:r>
              <a:rPr lang="it-IT" sz="1200" b="1" dirty="0">
                <a:solidFill>
                  <a:srgbClr val="000000"/>
                </a:solidFill>
                <a:latin typeface="+mj-lt"/>
              </a:rPr>
              <a:t>(…)</a:t>
            </a:r>
            <a:endParaRPr lang="it-IT" sz="1200" b="1" dirty="0">
              <a:latin typeface="+mj-lt"/>
            </a:endParaRPr>
          </a:p>
          <a:p>
            <a:pPr marL="228600" indent="-228600" algn="just" eaLnBrk="1" hangingPunct="1">
              <a:buFont typeface="+mj-lt"/>
              <a:buAutoNum type="alphaLcParenR" startAt="5"/>
              <a:defRPr/>
            </a:pPr>
            <a:endParaRPr lang="it-IT" sz="1200" b="1" dirty="0"/>
          </a:p>
          <a:p>
            <a:pPr marL="228600" indent="-228600" algn="just" eaLnBrk="1" hangingPunct="1">
              <a:buFont typeface="+mj-lt"/>
              <a:buAutoNum type="alphaLcParenR" startAt="5"/>
              <a:defRPr/>
            </a:pPr>
            <a:r>
              <a:rPr lang="it-IT" sz="1200" b="1" dirty="0"/>
              <a:t>interventi di ristrutturazione urbanistica</a:t>
            </a:r>
            <a:r>
              <a:rPr lang="it-IT" sz="1200" dirty="0"/>
              <a:t>, quelli rivolti a sostituire l'esistente tessuto urbanistico-edilizio con altro diverso mediante un insieme sistematico di interventi edilizi, anche con la modificazione del disegno dei lotti degli isolati e della rete stradale.</a:t>
            </a:r>
          </a:p>
        </p:txBody>
      </p:sp>
      <p:sp>
        <p:nvSpPr>
          <p:cNvPr id="18" name="Rettangolo arrotondato 17">
            <a:extLst>
              <a:ext uri="{FF2B5EF4-FFF2-40B4-BE49-F238E27FC236}">
                <a16:creationId xmlns:a16="http://schemas.microsoft.com/office/drawing/2014/main" id="{5D6D5D1A-C4E4-4F26-B2BC-F9E3ADB16204}"/>
              </a:ext>
            </a:extLst>
          </p:cNvPr>
          <p:cNvSpPr/>
          <p:nvPr/>
        </p:nvSpPr>
        <p:spPr>
          <a:xfrm>
            <a:off x="1763713" y="1124744"/>
            <a:ext cx="6696075" cy="360363"/>
          </a:xfrm>
          <a:prstGeom prst="roundRect">
            <a:avLst/>
          </a:prstGeom>
          <a:solidFill>
            <a:schemeClr val="accent5"/>
          </a:solidFill>
        </p:spPr>
        <p:style>
          <a:lnRef idx="2">
            <a:schemeClr val="accent2"/>
          </a:lnRef>
          <a:fillRef idx="1">
            <a:schemeClr val="lt1"/>
          </a:fillRef>
          <a:effectRef idx="0">
            <a:schemeClr val="accent2"/>
          </a:effectRef>
          <a:fontRef idx="minor">
            <a:schemeClr val="dk1"/>
          </a:fontRef>
        </p:style>
        <p:txBody>
          <a:bodyPr anchor="ctr"/>
          <a:lstStyle/>
          <a:p>
            <a:pPr algn="r" eaLnBrk="1" hangingPunct="1">
              <a:defRPr/>
            </a:pPr>
            <a:r>
              <a:rPr lang="it-IT" sz="1400" b="1" dirty="0"/>
              <a:t>INTERVENTI SUL PATRIMONIO EDILIZIO ESISTENTE</a:t>
            </a:r>
          </a:p>
        </p:txBody>
      </p:sp>
    </p:spTree>
    <p:extLst>
      <p:ext uri="{BB962C8B-B14F-4D97-AF65-F5344CB8AC3E}">
        <p14:creationId xmlns:p14="http://schemas.microsoft.com/office/powerpoint/2010/main" val="1580586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633241E1-A84D-43C9-AD9C-2D1841BCD29F}"/>
              </a:ext>
            </a:extLst>
          </p:cNvPr>
          <p:cNvSpPr/>
          <p:nvPr/>
        </p:nvSpPr>
        <p:spPr>
          <a:xfrm>
            <a:off x="1763688" y="260648"/>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Gli interventi edilizi</a:t>
            </a:r>
          </a:p>
        </p:txBody>
      </p:sp>
      <p:cxnSp>
        <p:nvCxnSpPr>
          <p:cNvPr id="12" name="Connettore 1 11">
            <a:extLst>
              <a:ext uri="{FF2B5EF4-FFF2-40B4-BE49-F238E27FC236}">
                <a16:creationId xmlns:a16="http://schemas.microsoft.com/office/drawing/2014/main" id="{31A9E9FF-52A5-4B25-97C6-EA8CD71AE114}"/>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53889F71-5017-4963-A6BD-B32EF4374066}"/>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6" name="Rettangolo arrotondato 15">
            <a:extLst>
              <a:ext uri="{FF2B5EF4-FFF2-40B4-BE49-F238E27FC236}">
                <a16:creationId xmlns:a16="http://schemas.microsoft.com/office/drawing/2014/main" id="{387BBA25-0223-43C2-94C8-687333901F17}"/>
              </a:ext>
            </a:extLst>
          </p:cNvPr>
          <p:cNvSpPr/>
          <p:nvPr/>
        </p:nvSpPr>
        <p:spPr>
          <a:xfrm>
            <a:off x="323850" y="1845593"/>
            <a:ext cx="8135938" cy="4534569"/>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art. 3 del DPR 380/2001</a:t>
            </a:r>
          </a:p>
          <a:p>
            <a:pPr algn="ctr" eaLnBrk="1" hangingPunct="1">
              <a:defRPr/>
            </a:pPr>
            <a:r>
              <a:rPr lang="it-IT" sz="1400" b="1" dirty="0"/>
              <a:t>(Definizione degli interventi edilizi)</a:t>
            </a:r>
          </a:p>
          <a:p>
            <a:pPr algn="ctr" eaLnBrk="1" hangingPunct="1">
              <a:defRPr/>
            </a:pPr>
            <a:endParaRPr lang="it-IT" sz="1400" b="1" dirty="0"/>
          </a:p>
          <a:p>
            <a:pPr algn="just" eaLnBrk="1" hangingPunct="1">
              <a:defRPr/>
            </a:pPr>
            <a:r>
              <a:rPr lang="it-IT" sz="1400" dirty="0"/>
              <a:t> </a:t>
            </a:r>
            <a:r>
              <a:rPr lang="it-IT" sz="1200" dirty="0"/>
              <a:t>Ai fini del presente testo unico si intendono per:</a:t>
            </a:r>
          </a:p>
          <a:p>
            <a:pPr marL="228600" indent="-228600" algn="just" eaLnBrk="1" hangingPunct="1">
              <a:buFont typeface="+mj-lt"/>
              <a:buAutoNum type="alphaLcParenR" startAt="5"/>
              <a:defRPr/>
            </a:pPr>
            <a:r>
              <a:rPr lang="it-IT" sz="1200" b="1" dirty="0"/>
              <a:t>interventi di nuova costruzione</a:t>
            </a:r>
            <a:r>
              <a:rPr lang="it-IT" sz="1200" dirty="0"/>
              <a:t>, quelli di trasformazione edilizia e urbanistica del territorio non rientranti nelle categorie definite alle lettere precedenti. Sono comunque da considerarsi tali:</a:t>
            </a:r>
          </a:p>
          <a:p>
            <a:pPr marL="542925" indent="-276225" algn="just" eaLnBrk="1" hangingPunct="1">
              <a:defRPr/>
            </a:pPr>
            <a:r>
              <a:rPr lang="it-IT" sz="1200" dirty="0"/>
              <a:t>e.1) la costruzione di manufatti edilizi fuori terra o interrati, ovvero l’ampliamento di quelli esistenti all’esterno della sagoma esistente, fermo restando, per gli interventi pertinenziali, quanto previsto alla lettera e.6);</a:t>
            </a:r>
          </a:p>
          <a:p>
            <a:pPr marL="266700" algn="just" eaLnBrk="1" hangingPunct="1">
              <a:defRPr/>
            </a:pPr>
            <a:r>
              <a:rPr lang="it-IT" sz="1200" dirty="0"/>
              <a:t>e.2) gli interventi di urbanizzazione primaria e secondaria realizzati da soggetti diversi dal Comune;</a:t>
            </a:r>
          </a:p>
          <a:p>
            <a:pPr marL="542925" indent="-276225" algn="just" eaLnBrk="1" hangingPunct="1">
              <a:defRPr/>
            </a:pPr>
            <a:r>
              <a:rPr lang="it-IT" sz="1200" dirty="0"/>
              <a:t>e.3) la realizzazione di infrastrutture e di impianti, anche per pubblici servizi, che comporti la trasformazione in via permanente di suolo </a:t>
            </a:r>
            <a:r>
              <a:rPr lang="it-IT" sz="1200" dirty="0" err="1"/>
              <a:t>inedificato</a:t>
            </a:r>
            <a:r>
              <a:rPr lang="it-IT" sz="1200" dirty="0"/>
              <a:t>;</a:t>
            </a:r>
          </a:p>
          <a:p>
            <a:pPr marL="266700" algn="just" eaLnBrk="1" hangingPunct="1">
              <a:defRPr/>
            </a:pPr>
            <a:r>
              <a:rPr lang="it-IT" sz="1200" dirty="0"/>
              <a:t>e.4) l’installazione di torri e tralicci per impianti radio-ricetrasmittenti e di ripetitori per i servizi di telecomunicazione;</a:t>
            </a:r>
          </a:p>
          <a:p>
            <a:pPr marL="542925" indent="-276225" algn="just" eaLnBrk="1" hangingPunct="1">
              <a:defRPr/>
            </a:pPr>
            <a:r>
              <a:rPr lang="it-IT" sz="1200" dirty="0"/>
              <a:t>e.5) l’installazione di manufatti leggeri, anche prefabbricati, e di strutture di qualsiasi genere, quali roulottes, campers, case mobili, imbarcazioni, che siano utilizzati come abitazioni, ambienti di lavoro, oppure come depositi, magazzini e simili, ad eccezione di quelli che siano diretti a soddisfare esigenze meramente temporanee o siano ricompresi in strutture ricettive all’aperto per la sosta e il soggiorno dei turisti, previamente autorizzate sotto il profilo urbanistico, edilizio e, ove previsto, paesaggistico, in conformità alle normative regionali di settore;</a:t>
            </a:r>
          </a:p>
          <a:p>
            <a:pPr marL="542925" indent="-276225" algn="just" eaLnBrk="1" hangingPunct="1">
              <a:defRPr/>
            </a:pPr>
            <a:r>
              <a:rPr lang="it-IT" sz="1200" dirty="0"/>
              <a:t>e.6) gli interventi pertinenziali che le norme tecniche degli strumenti urbanistici, in relazione alla zonizzazione e al pregio ambientale e paesaggistico delle aree, qualifichino come interventi di nuova costruzione, ovvero che comportino la realizzazione di un volume superiore al 20% del volume dell’edificio principale;</a:t>
            </a:r>
          </a:p>
          <a:p>
            <a:pPr marL="542925" indent="-276225" algn="just" eaLnBrk="1" hangingPunct="1">
              <a:defRPr/>
            </a:pPr>
            <a:r>
              <a:rPr lang="it-IT" sz="1200" dirty="0"/>
              <a:t>e.7) la realizzazione di depositi di merci o di materiali, la realizzazione di impianti per attività produttive all’aperto ove comportino l’esecuzione di lavori cui consegua la trasformazione permanente del suolo </a:t>
            </a:r>
            <a:r>
              <a:rPr lang="it-IT" sz="1200" dirty="0" err="1"/>
              <a:t>inedificato</a:t>
            </a:r>
            <a:r>
              <a:rPr lang="it-IT" sz="1200" dirty="0"/>
              <a:t>;</a:t>
            </a:r>
          </a:p>
        </p:txBody>
      </p:sp>
      <p:sp>
        <p:nvSpPr>
          <p:cNvPr id="18" name="Rettangolo arrotondato 17">
            <a:extLst>
              <a:ext uri="{FF2B5EF4-FFF2-40B4-BE49-F238E27FC236}">
                <a16:creationId xmlns:a16="http://schemas.microsoft.com/office/drawing/2014/main" id="{150D40F7-FB04-4EBC-B6B6-8CB658BB586B}"/>
              </a:ext>
            </a:extLst>
          </p:cNvPr>
          <p:cNvSpPr/>
          <p:nvPr/>
        </p:nvSpPr>
        <p:spPr>
          <a:xfrm>
            <a:off x="1763713" y="1340768"/>
            <a:ext cx="6696075" cy="360363"/>
          </a:xfrm>
          <a:prstGeom prst="roundRect">
            <a:avLst/>
          </a:prstGeom>
          <a:solidFill>
            <a:schemeClr val="accent5"/>
          </a:solidFill>
        </p:spPr>
        <p:style>
          <a:lnRef idx="2">
            <a:schemeClr val="accent2"/>
          </a:lnRef>
          <a:fillRef idx="1">
            <a:schemeClr val="lt1"/>
          </a:fillRef>
          <a:effectRef idx="0">
            <a:schemeClr val="accent2"/>
          </a:effectRef>
          <a:fontRef idx="minor">
            <a:schemeClr val="dk1"/>
          </a:fontRef>
        </p:style>
        <p:txBody>
          <a:bodyPr anchor="ctr"/>
          <a:lstStyle/>
          <a:p>
            <a:pPr algn="r" eaLnBrk="1" hangingPunct="1">
              <a:defRPr/>
            </a:pPr>
            <a:r>
              <a:rPr lang="it-IT" sz="1400" b="1" dirty="0"/>
              <a:t>INTERVENTI </a:t>
            </a:r>
            <a:r>
              <a:rPr lang="it-IT" sz="1400" b="1" dirty="0" err="1"/>
              <a:t>DI</a:t>
            </a:r>
            <a:r>
              <a:rPr lang="it-IT" sz="1400" b="1" dirty="0"/>
              <a:t> NUOVA COSTRUZIONE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a:extLst>
              <a:ext uri="{FF2B5EF4-FFF2-40B4-BE49-F238E27FC236}">
                <a16:creationId xmlns:a16="http://schemas.microsoft.com/office/drawing/2014/main" id="{88E8F3D4-6E28-4705-8A06-2BF78DD6873F}"/>
              </a:ext>
            </a:extLst>
          </p:cNvPr>
          <p:cNvSpPr/>
          <p:nvPr/>
        </p:nvSpPr>
        <p:spPr>
          <a:xfrm>
            <a:off x="1763688" y="332656"/>
            <a:ext cx="6696744"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eaLnBrk="1" hangingPunct="1">
              <a:defRPr/>
            </a:pPr>
            <a:r>
              <a:rPr lang="it-IT" sz="2800" b="1" dirty="0">
                <a:effectLst>
                  <a:glow rad="139700">
                    <a:schemeClr val="accent4">
                      <a:satMod val="175000"/>
                      <a:alpha val="40000"/>
                    </a:schemeClr>
                  </a:glow>
                </a:effectLst>
              </a:rPr>
              <a:t>Gli interventi edilizi</a:t>
            </a:r>
          </a:p>
        </p:txBody>
      </p:sp>
      <p:cxnSp>
        <p:nvCxnSpPr>
          <p:cNvPr id="12" name="Connettore 1 11">
            <a:extLst>
              <a:ext uri="{FF2B5EF4-FFF2-40B4-BE49-F238E27FC236}">
                <a16:creationId xmlns:a16="http://schemas.microsoft.com/office/drawing/2014/main" id="{BCE26425-DBDB-4869-8DCD-C3427C8F8F94}"/>
              </a:ext>
            </a:extLst>
          </p:cNvPr>
          <p:cNvCxnSpPr/>
          <p:nvPr/>
        </p:nvCxnSpPr>
        <p:spPr>
          <a:xfrm>
            <a:off x="34925" y="6669088"/>
            <a:ext cx="8929688"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2DCB42EE-1215-4E77-913F-214897D78AE0}"/>
              </a:ext>
            </a:extLst>
          </p:cNvPr>
          <p:cNvCxnSpPr>
            <a:cxnSpLocks/>
          </p:cNvCxnSpPr>
          <p:nvPr/>
        </p:nvCxnSpPr>
        <p:spPr>
          <a:xfrm>
            <a:off x="34925" y="6524625"/>
            <a:ext cx="8929688" cy="0"/>
          </a:xfrm>
          <a:prstGeom prst="line">
            <a:avLst/>
          </a:prstGeom>
          <a:ln w="57150">
            <a:solidFill>
              <a:srgbClr val="00863D"/>
            </a:solidFill>
          </a:ln>
        </p:spPr>
        <p:style>
          <a:lnRef idx="1">
            <a:schemeClr val="accent1"/>
          </a:lnRef>
          <a:fillRef idx="0">
            <a:schemeClr val="accent1"/>
          </a:fillRef>
          <a:effectRef idx="0">
            <a:schemeClr val="accent1"/>
          </a:effectRef>
          <a:fontRef idx="minor">
            <a:schemeClr val="tx1"/>
          </a:fontRef>
        </p:style>
      </p:cxnSp>
      <p:sp>
        <p:nvSpPr>
          <p:cNvPr id="15" name="Rettangolo arrotondato 14">
            <a:extLst>
              <a:ext uri="{FF2B5EF4-FFF2-40B4-BE49-F238E27FC236}">
                <a16:creationId xmlns:a16="http://schemas.microsoft.com/office/drawing/2014/main" id="{4E0A59F3-6D71-4882-BBBA-1C75FC7C3857}"/>
              </a:ext>
            </a:extLst>
          </p:cNvPr>
          <p:cNvSpPr/>
          <p:nvPr/>
        </p:nvSpPr>
        <p:spPr>
          <a:xfrm>
            <a:off x="3164072" y="2003907"/>
            <a:ext cx="2663825" cy="576263"/>
          </a:xfrm>
          <a:prstGeom prst="roundRect">
            <a:avLst/>
          </a:prstGeom>
          <a:solidFill>
            <a:schemeClr val="tx2">
              <a:lumMod val="40000"/>
              <a:lumOff val="60000"/>
            </a:schemeClr>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600" b="1" dirty="0"/>
              <a:t>ATTIVITÀ EDILIZIA</a:t>
            </a:r>
          </a:p>
        </p:txBody>
      </p:sp>
      <p:sp>
        <p:nvSpPr>
          <p:cNvPr id="25" name="Rettangolo arrotondato 24">
            <a:extLst>
              <a:ext uri="{FF2B5EF4-FFF2-40B4-BE49-F238E27FC236}">
                <a16:creationId xmlns:a16="http://schemas.microsoft.com/office/drawing/2014/main" id="{581131E7-F8EB-475A-8F1B-4E76EFDE2ED0}"/>
              </a:ext>
            </a:extLst>
          </p:cNvPr>
          <p:cNvSpPr/>
          <p:nvPr/>
        </p:nvSpPr>
        <p:spPr>
          <a:xfrm>
            <a:off x="1763713" y="1268760"/>
            <a:ext cx="6696075" cy="360363"/>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anchor="ctr"/>
          <a:lstStyle/>
          <a:p>
            <a:pPr algn="r" eaLnBrk="1" hangingPunct="1">
              <a:defRPr/>
            </a:pPr>
            <a:r>
              <a:rPr lang="it-IT" b="1" dirty="0">
                <a:solidFill>
                  <a:srgbClr val="FF0000"/>
                </a:solidFill>
              </a:rPr>
              <a:t>REGIONE SICILIA - ATTIVITÀ EDILIZIA E TITOLI ABILITATIVI</a:t>
            </a:r>
          </a:p>
        </p:txBody>
      </p:sp>
      <p:sp>
        <p:nvSpPr>
          <p:cNvPr id="27" name="Rettangolo arrotondato 26">
            <a:extLst>
              <a:ext uri="{FF2B5EF4-FFF2-40B4-BE49-F238E27FC236}">
                <a16:creationId xmlns:a16="http://schemas.microsoft.com/office/drawing/2014/main" id="{0B049977-E554-4474-8199-053B88EEF19F}"/>
              </a:ext>
            </a:extLst>
          </p:cNvPr>
          <p:cNvSpPr/>
          <p:nvPr/>
        </p:nvSpPr>
        <p:spPr>
          <a:xfrm>
            <a:off x="250701" y="3366140"/>
            <a:ext cx="936352" cy="576262"/>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LIBERA</a:t>
            </a:r>
          </a:p>
        </p:txBody>
      </p:sp>
      <p:sp>
        <p:nvSpPr>
          <p:cNvPr id="28" name="Rettangolo arrotondato 27">
            <a:extLst>
              <a:ext uri="{FF2B5EF4-FFF2-40B4-BE49-F238E27FC236}">
                <a16:creationId xmlns:a16="http://schemas.microsoft.com/office/drawing/2014/main" id="{BAD60C61-C3D7-4A4E-A75B-8FA52642493C}"/>
              </a:ext>
            </a:extLst>
          </p:cNvPr>
          <p:cNvSpPr/>
          <p:nvPr/>
        </p:nvSpPr>
        <p:spPr>
          <a:xfrm>
            <a:off x="4586848" y="2924287"/>
            <a:ext cx="3206318" cy="576262"/>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SOGGETTA A </a:t>
            </a:r>
          </a:p>
          <a:p>
            <a:pPr algn="ctr" eaLnBrk="1" hangingPunct="1">
              <a:defRPr/>
            </a:pPr>
            <a:r>
              <a:rPr lang="it-IT" sz="1400" b="1" dirty="0"/>
              <a:t>SEGNALAZIONE CERTIFICATA (S.C.I.A.) </a:t>
            </a:r>
          </a:p>
        </p:txBody>
      </p:sp>
      <p:sp>
        <p:nvSpPr>
          <p:cNvPr id="37" name="Rettangolo arrotondato 36">
            <a:extLst>
              <a:ext uri="{FF2B5EF4-FFF2-40B4-BE49-F238E27FC236}">
                <a16:creationId xmlns:a16="http://schemas.microsoft.com/office/drawing/2014/main" id="{7E2A4C01-1E20-4606-B48B-9AE0A175519B}"/>
              </a:ext>
            </a:extLst>
          </p:cNvPr>
          <p:cNvSpPr/>
          <p:nvPr/>
        </p:nvSpPr>
        <p:spPr>
          <a:xfrm>
            <a:off x="4606609" y="3866618"/>
            <a:ext cx="3200490" cy="576263"/>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SOGGETTA A</a:t>
            </a:r>
          </a:p>
          <a:p>
            <a:pPr algn="ctr" eaLnBrk="1" hangingPunct="1">
              <a:defRPr/>
            </a:pPr>
            <a:r>
              <a:rPr lang="it-IT" sz="1400" b="1" dirty="0"/>
              <a:t>PERMESSO DI COSTRUIRE</a:t>
            </a:r>
          </a:p>
        </p:txBody>
      </p:sp>
      <p:sp>
        <p:nvSpPr>
          <p:cNvPr id="54" name="Rettangolo arrotondato 53">
            <a:extLst>
              <a:ext uri="{FF2B5EF4-FFF2-40B4-BE49-F238E27FC236}">
                <a16:creationId xmlns:a16="http://schemas.microsoft.com/office/drawing/2014/main" id="{FD7B555B-B920-4D31-A12C-AACE07EC09C3}"/>
              </a:ext>
            </a:extLst>
          </p:cNvPr>
          <p:cNvSpPr/>
          <p:nvPr/>
        </p:nvSpPr>
        <p:spPr>
          <a:xfrm>
            <a:off x="1619672" y="2869823"/>
            <a:ext cx="2725932" cy="576262"/>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EDILIZIA LIBERA ( EX CIL)</a:t>
            </a:r>
          </a:p>
        </p:txBody>
      </p:sp>
      <p:sp>
        <p:nvSpPr>
          <p:cNvPr id="22" name="Rettangolo arrotondato 53">
            <a:extLst>
              <a:ext uri="{FF2B5EF4-FFF2-40B4-BE49-F238E27FC236}">
                <a16:creationId xmlns:a16="http://schemas.microsoft.com/office/drawing/2014/main" id="{68C03883-DD4D-489A-A64B-436ABB4535A9}"/>
              </a:ext>
            </a:extLst>
          </p:cNvPr>
          <p:cNvSpPr/>
          <p:nvPr/>
        </p:nvSpPr>
        <p:spPr>
          <a:xfrm>
            <a:off x="1533865" y="3789040"/>
            <a:ext cx="2725932" cy="576262"/>
          </a:xfrm>
          <a:prstGeom prst="roundRect">
            <a:avLst/>
          </a:prstGeom>
          <a:solidFill>
            <a:srgbClr val="92D050"/>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it-IT" sz="1400" b="1" dirty="0"/>
              <a:t>SOGGETTA A COMUNICAZIONE ASSEVERATA (C.I.L.A.)</a:t>
            </a:r>
          </a:p>
        </p:txBody>
      </p:sp>
      <p:pic>
        <p:nvPicPr>
          <p:cNvPr id="11276" name="Immagine 11275">
            <a:extLst>
              <a:ext uri="{FF2B5EF4-FFF2-40B4-BE49-F238E27FC236}">
                <a16:creationId xmlns:a16="http://schemas.microsoft.com/office/drawing/2014/main" id="{272C5298-87B8-4A6B-AAC8-EFEAE47D4502}"/>
              </a:ext>
            </a:extLst>
          </p:cNvPr>
          <p:cNvPicPr>
            <a:picLocks noChangeAspect="1"/>
          </p:cNvPicPr>
          <p:nvPr/>
        </p:nvPicPr>
        <p:blipFill>
          <a:blip r:embed="rId2"/>
          <a:stretch>
            <a:fillRect/>
          </a:stretch>
        </p:blipFill>
        <p:spPr>
          <a:xfrm>
            <a:off x="1179486" y="3264684"/>
            <a:ext cx="509646" cy="329213"/>
          </a:xfrm>
          <a:prstGeom prst="rect">
            <a:avLst/>
          </a:prstGeom>
        </p:spPr>
      </p:pic>
      <p:pic>
        <p:nvPicPr>
          <p:cNvPr id="11278" name="Immagine 11277">
            <a:extLst>
              <a:ext uri="{FF2B5EF4-FFF2-40B4-BE49-F238E27FC236}">
                <a16:creationId xmlns:a16="http://schemas.microsoft.com/office/drawing/2014/main" id="{B61E63D7-0880-4B72-A747-715E06EE812E}"/>
              </a:ext>
            </a:extLst>
          </p:cNvPr>
          <p:cNvPicPr>
            <a:picLocks noChangeAspect="1"/>
          </p:cNvPicPr>
          <p:nvPr/>
        </p:nvPicPr>
        <p:blipFill>
          <a:blip r:embed="rId3"/>
          <a:stretch>
            <a:fillRect/>
          </a:stretch>
        </p:blipFill>
        <p:spPr>
          <a:xfrm>
            <a:off x="1187053" y="3713672"/>
            <a:ext cx="532859" cy="329213"/>
          </a:xfrm>
          <a:prstGeom prst="rect">
            <a:avLst/>
          </a:prstGeom>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8100">
          <a:solidFill>
            <a:srgbClr val="002060"/>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4255</TotalTime>
  <Words>4636</Words>
  <Application>Microsoft Office PowerPoint</Application>
  <PresentationFormat>Presentazione su schermo (4:3)</PresentationFormat>
  <Paragraphs>321</Paragraphs>
  <Slides>38</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38</vt:i4>
      </vt:variant>
    </vt:vector>
  </HeadingPairs>
  <TitlesOfParts>
    <vt:vector size="47" baseType="lpstr">
      <vt:lpstr>Arial</vt:lpstr>
      <vt:lpstr>Arial Narrow</vt:lpstr>
      <vt:lpstr>Calibri</vt:lpstr>
      <vt:lpstr>NimbusRomNo9L</vt:lpstr>
      <vt:lpstr>NimbusSanL</vt:lpstr>
      <vt:lpstr>Open sans</vt:lpstr>
      <vt:lpstr>StandardSymL</vt:lpstr>
      <vt:lpstr>Verdana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Finocchiaro</dc:creator>
  <cp:lastModifiedBy>davide salvà</cp:lastModifiedBy>
  <cp:revision>439</cp:revision>
  <dcterms:created xsi:type="dcterms:W3CDTF">2013-04-29T07:50:56Z</dcterms:created>
  <dcterms:modified xsi:type="dcterms:W3CDTF">2026-07-07T12:07:34Z</dcterms:modified>
</cp:coreProperties>
</file>