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15113000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Verdana Pro Bold" charset="0"/>
      <p:regular r:id="rId7"/>
    </p:embeddedFont>
    <p:embeddedFont>
      <p:font typeface="Verdana" pitchFamily="34" charset="0"/>
      <p:regular r:id="rId8"/>
      <p:bold r:id="rId9"/>
      <p:italic r:id="rId10"/>
      <p:boldItalic r:id="rId11"/>
    </p:embeddedFont>
    <p:embeddedFont>
      <p:font typeface="Verdana Pro" charset="0"/>
      <p:regular r:id="rId12"/>
      <p:italic r:id="rId13"/>
      <p:boldItalic r:id="rId14"/>
    </p:embeddedFont>
    <p:embeddedFont>
      <p:font typeface="Verdana Pro Bold Italics" charset="0"/>
      <p:regular r:id="rId15"/>
    </p:embeddedFont>
    <p:embeddedFont>
      <p:font typeface="Verdana Pro Italics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-311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www.google.com/maps/place/data=!4m2!3m1!1s0x1313fcc4ab132967:0x2cc2109438a0f2b0?sa=X&amp;ved=1t:8290&amp;ictx=111" TargetMode="Externa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0"/>
            <a:ext cx="10898422" cy="15120000"/>
            <a:chOff x="0" y="0"/>
            <a:chExt cx="2761640" cy="3831380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761640" cy="3831380"/>
            </a:xfrm>
            <a:custGeom>
              <a:avLst/>
              <a:gdLst/>
              <a:ahLst/>
              <a:cxnLst/>
              <a:rect l="l" t="t" r="r" b="b"/>
              <a:pathLst>
                <a:path w="2761640" h="3831380">
                  <a:moveTo>
                    <a:pt x="0" y="0"/>
                  </a:moveTo>
                  <a:lnTo>
                    <a:pt x="2761640" y="0"/>
                  </a:lnTo>
                  <a:lnTo>
                    <a:pt x="2761640" y="3831380"/>
                  </a:lnTo>
                  <a:lnTo>
                    <a:pt x="0" y="3831380"/>
                  </a:lnTo>
                  <a:close/>
                </a:path>
              </a:pathLst>
            </a:custGeom>
            <a:solidFill>
              <a:srgbClr val="0D1B57"/>
            </a:solidFill>
          </p:spPr>
          <p:txBody>
            <a:bodyPr/>
            <a:lstStyle/>
            <a:p>
              <a:r>
                <a:rPr lang="it-IT" dirty="0" smtClean="0">
                  <a:solidFill>
                    <a:schemeClr val="bg1"/>
                  </a:solidFill>
                </a:rPr>
                <a:t>                                                                                                                                                segreteria organizzativa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2761640" cy="38694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4972328"/>
            <a:ext cx="10692000" cy="10147672"/>
          </a:xfrm>
          <a:custGeom>
            <a:avLst/>
            <a:gdLst/>
            <a:ahLst/>
            <a:cxnLst/>
            <a:rect l="l" t="t" r="r" b="b"/>
            <a:pathLst>
              <a:path w="10692000" h="10147672">
                <a:moveTo>
                  <a:pt x="0" y="0"/>
                </a:moveTo>
                <a:lnTo>
                  <a:pt x="10692000" y="0"/>
                </a:lnTo>
                <a:lnTo>
                  <a:pt x="10692000" y="10147672"/>
                </a:lnTo>
                <a:lnTo>
                  <a:pt x="0" y="1014767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r="-43476" b="-718"/>
            </a:stretch>
          </a:blipFill>
        </p:spPr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 rot="5400000">
            <a:off x="-30858" y="4235547"/>
            <a:ext cx="10881991" cy="12113228"/>
            <a:chOff x="0" y="0"/>
            <a:chExt cx="2757477" cy="3069470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757477" cy="3069470"/>
            </a:xfrm>
            <a:custGeom>
              <a:avLst/>
              <a:gdLst/>
              <a:ahLst/>
              <a:cxnLst/>
              <a:rect l="l" t="t" r="r" b="b"/>
              <a:pathLst>
                <a:path w="2757477" h="3069470">
                  <a:moveTo>
                    <a:pt x="0" y="0"/>
                  </a:moveTo>
                  <a:lnTo>
                    <a:pt x="2757477" y="0"/>
                  </a:lnTo>
                  <a:lnTo>
                    <a:pt x="2757477" y="3069470"/>
                  </a:lnTo>
                  <a:lnTo>
                    <a:pt x="0" y="3069470"/>
                  </a:lnTo>
                  <a:close/>
                </a:path>
              </a:pathLst>
            </a:custGeom>
            <a:solidFill>
              <a:srgbClr val="0D1B57">
                <a:alpha val="60784"/>
              </a:srgbClr>
            </a:solidFill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757477" cy="30694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1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956301" y="13652500"/>
            <a:ext cx="4737098" cy="1163868"/>
            <a:chOff x="0" y="0"/>
            <a:chExt cx="5717670" cy="28402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9580" cy="388583"/>
            </a:xfrm>
            <a:custGeom>
              <a:avLst/>
              <a:gdLst/>
              <a:ahLst/>
              <a:cxnLst/>
              <a:rect l="l" t="t" r="r" b="b"/>
              <a:pathLst>
                <a:path w="269580" h="388583">
                  <a:moveTo>
                    <a:pt x="0" y="0"/>
                  </a:moveTo>
                  <a:lnTo>
                    <a:pt x="269580" y="0"/>
                  </a:lnTo>
                  <a:lnTo>
                    <a:pt x="269580" y="388583"/>
                  </a:lnTo>
                  <a:lnTo>
                    <a:pt x="0" y="388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cstate="print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457429" y="1115717"/>
              <a:ext cx="5260241" cy="172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 b="1" u="sng" dirty="0" smtClean="0">
                  <a:solidFill>
                    <a:srgbClr val="00B050"/>
                  </a:solidFill>
                  <a:latin typeface="Verdana Pro Bold"/>
                  <a:ea typeface="Verdana Pro Bold"/>
                  <a:cs typeface="Verdana Pro Bold"/>
                  <a:sym typeface="Verdana Pro Bold"/>
                  <a:hlinkClick r:id="rId5" tooltip="https://www.google.com/maps/place/data=!4m2!3m1!1s0x1313fcc4ab132967:0x2cc2109438a0f2b0?sa=X&amp;ved=1t:8290&amp;ictx=111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Via Vincenzo Giuffrida, 202, 95128 Catania CT</a:t>
              </a:r>
              <a:endParaRPr lang="en-US" sz="2100" b="1" u="sng" dirty="0">
                <a:solidFill>
                  <a:srgbClr val="00B050"/>
                </a:solidFill>
                <a:latin typeface="Verdana Pro Bold"/>
                <a:ea typeface="Verdana Pro Bold"/>
                <a:cs typeface="Verdana Pro Bold"/>
                <a:sym typeface="Verdana Pro Bold"/>
                <a:hlinkClick r:id="rId5" tooltip="https://www.google.com/maps/place/data=!4m2!3m1!1s0x1313fcc4ab132967:0x2cc2109438a0f2b0?sa=X&amp;ved=1t:8290&amp;ictx=1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endParaRPr>
            </a:p>
          </p:txBody>
        </p:sp>
      </p:grpSp>
      <p:sp>
        <p:nvSpPr>
          <p:cNvPr id="13" name="AutoShape 13"/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-4918908" y="4972328"/>
            <a:ext cx="17115726" cy="0"/>
          </a:xfrm>
          <a:prstGeom prst="line">
            <a:avLst/>
          </a:prstGeom>
          <a:ln w="142875" cap="flat">
            <a:solidFill>
              <a:srgbClr val="83A93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TextBox 16"/>
          <p:cNvSpPr txBox="1"/>
          <p:nvPr/>
        </p:nvSpPr>
        <p:spPr>
          <a:xfrm>
            <a:off x="241300" y="5041900"/>
            <a:ext cx="10452100" cy="10677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59"/>
              </a:lnSpc>
            </a:pPr>
            <a:r>
              <a:rPr lang="en-US" sz="2000" b="1" dirty="0" smtClean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15:00-15:15 </a:t>
            </a:r>
            <a:r>
              <a:rPr lang="en-US" sz="2000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Saluti</a:t>
            </a:r>
            <a:r>
              <a:rPr lang="en-US" sz="20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istituzionali</a:t>
            </a:r>
            <a:endParaRPr lang="en-US" sz="2000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 Pro"/>
              <a:sym typeface="Verdana Pro"/>
            </a:endParaRPr>
          </a:p>
          <a:p>
            <a:r>
              <a:rPr lang="it-IT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Ing. Mauro Antonino Scaccianoce</a:t>
            </a:r>
            <a:endParaRPr lang="it-IT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Presidente Ordine Ingegneri della provincia di Catania </a:t>
            </a:r>
          </a:p>
          <a:p>
            <a:r>
              <a:rPr lang="it-IT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Ing. Filippo Di Mauro </a:t>
            </a:r>
            <a:endParaRPr lang="it-IT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Presidente Fondazione Ingegneri della provincia di Catania</a:t>
            </a:r>
          </a:p>
          <a:p>
            <a:endParaRPr lang="it-IT" sz="2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it-IT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MODERA E INTRODUCE  - Ing. Antonio Brunetto – </a:t>
            </a: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Segretario</a:t>
            </a:r>
            <a:r>
              <a:rPr lang="it-IT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Fondazione Ingegneri della provincia di Catania</a:t>
            </a:r>
          </a:p>
          <a:p>
            <a:pPr algn="l">
              <a:lnSpc>
                <a:spcPts val="2400"/>
              </a:lnSpc>
            </a:pPr>
            <a:r>
              <a:rPr lang="en-US" sz="2000" b="1" dirty="0" smtClean="0">
                <a:solidFill>
                  <a:srgbClr val="FFFFFF"/>
                </a:solidFill>
                <a:latin typeface="Verdana Pro"/>
                <a:ea typeface="Verdana Pro"/>
                <a:cs typeface="Verdana Pro"/>
                <a:sym typeface="Verdana Pro"/>
              </a:rPr>
              <a:t>RELAZIONI</a:t>
            </a:r>
            <a:endParaRPr lang="en-US" sz="2000" b="1" dirty="0">
              <a:solidFill>
                <a:srgbClr val="FFFFFF"/>
              </a:solidFill>
              <a:latin typeface="Verdana Pro"/>
              <a:ea typeface="Verdana Pro"/>
              <a:cs typeface="Verdana Pro"/>
              <a:sym typeface="Verdana Pro"/>
            </a:endParaRPr>
          </a:p>
          <a:p>
            <a:pPr algn="l">
              <a:lnSpc>
                <a:spcPts val="3219"/>
              </a:lnSpc>
            </a:pPr>
            <a:r>
              <a:rPr lang="en-US" sz="2000" b="1" dirty="0" smtClean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15:30-16:30 </a:t>
            </a:r>
            <a:r>
              <a:rPr lang="en-US" sz="2000" b="1" dirty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-  </a:t>
            </a:r>
            <a:r>
              <a:rPr lang="en-US" sz="2000" b="1" dirty="0" err="1" smtClean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Prof.Ing</a:t>
            </a:r>
            <a:r>
              <a:rPr lang="en-US" sz="2000" b="1" dirty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. Alessandro Lo </a:t>
            </a:r>
            <a:r>
              <a:rPr lang="en-US" sz="2000" b="1" dirty="0" smtClean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Faro – </a:t>
            </a:r>
            <a:r>
              <a:rPr lang="en-US" sz="1600" dirty="0" err="1" smtClean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Università</a:t>
            </a:r>
            <a:r>
              <a:rPr lang="en-US" sz="1600" dirty="0" smtClean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degli Studi di Catania</a:t>
            </a:r>
            <a:endParaRPr lang="en-US" sz="1600" dirty="0">
              <a:solidFill>
                <a:srgbClr val="FFFFFF"/>
              </a:solidFill>
              <a:latin typeface="Verdana Pro Bold"/>
              <a:ea typeface="Verdana Pro Bold"/>
              <a:cs typeface="Verdana Pro Bold"/>
              <a:sym typeface="Verdana Pro Bold"/>
            </a:endParaRPr>
          </a:p>
          <a:p>
            <a:pPr algn="l">
              <a:lnSpc>
                <a:spcPts val="2399"/>
              </a:lnSpc>
            </a:pPr>
            <a:r>
              <a:rPr lang="en-US" sz="20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L’evoluzione</a:t>
            </a:r>
            <a: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 delle </a:t>
            </a:r>
            <a:r>
              <a:rPr lang="en-US" sz="20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strutture</a:t>
            </a:r>
            <a: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 in </a:t>
            </a:r>
            <a:r>
              <a:rPr lang="en-US" sz="20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muratura</a:t>
            </a:r>
            <a: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. </a:t>
            </a:r>
          </a:p>
          <a:p>
            <a:pPr algn="l">
              <a:lnSpc>
                <a:spcPts val="2099"/>
              </a:lnSpc>
            </a:pPr>
            <a:endParaRPr lang="en-US" sz="2000" dirty="0">
              <a:solidFill>
                <a:srgbClr val="FFFFFF"/>
              </a:solidFill>
              <a:latin typeface="Verdana Pro"/>
              <a:ea typeface="Verdana Pro"/>
              <a:cs typeface="Verdana Pro"/>
              <a:sym typeface="Verdana Pro"/>
            </a:endParaRPr>
          </a:p>
          <a:p>
            <a:pPr>
              <a:lnSpc>
                <a:spcPts val="3219"/>
              </a:lnSpc>
            </a:pPr>
            <a:r>
              <a:rPr lang="en-US" sz="2000" b="1" dirty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16:30-17:30 </a:t>
            </a:r>
            <a:r>
              <a:rPr lang="en-US" sz="2000" b="1" dirty="0" smtClean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-  Ing. Michele </a:t>
            </a:r>
            <a:r>
              <a:rPr lang="en-US" sz="2000" b="1" dirty="0" err="1" smtClean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Menichetti</a:t>
            </a:r>
            <a:r>
              <a:rPr lang="en-US" sz="2000" b="1" dirty="0" smtClean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- Product </a:t>
            </a:r>
            <a:r>
              <a:rPr lang="en-US" sz="1600" dirty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Manager CVR </a:t>
            </a:r>
          </a:p>
          <a:p>
            <a:pPr algn="l">
              <a:lnSpc>
                <a:spcPts val="1999"/>
              </a:lnSpc>
            </a:pPr>
            <a:r>
              <a:rPr lang="en-US" sz="20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La </a:t>
            </a:r>
            <a:r>
              <a:rPr lang="en-US" sz="20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compatibilità</a:t>
            </a:r>
            <a: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 dei </a:t>
            </a:r>
            <a:r>
              <a:rPr lang="en-US" sz="20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materiali</a:t>
            </a:r>
            <a: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nel</a:t>
            </a:r>
            <a: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restauro</a:t>
            </a:r>
            <a: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 storico </a:t>
            </a:r>
            <a:r>
              <a:rPr lang="en-US" sz="20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monumentale</a:t>
            </a:r>
            <a: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: </a:t>
            </a:r>
            <a:r>
              <a:rPr lang="en-US" sz="20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storia</a:t>
            </a:r>
            <a: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evoluzione</a:t>
            </a:r>
            <a: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 e </a:t>
            </a:r>
            <a:r>
              <a:rPr lang="en-US" sz="20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innovazione</a:t>
            </a:r>
            <a: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 dei </a:t>
            </a:r>
            <a:r>
              <a:rPr lang="en-US" sz="20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leganti</a:t>
            </a:r>
            <a: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 e delle </a:t>
            </a:r>
            <a:r>
              <a:rPr lang="en-US" sz="20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malte</a:t>
            </a:r>
            <a: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 da </a:t>
            </a:r>
            <a:r>
              <a:rPr lang="en-US" sz="20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muratura</a:t>
            </a:r>
            <a: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.</a:t>
            </a:r>
          </a:p>
          <a:p>
            <a:pPr algn="l">
              <a:lnSpc>
                <a:spcPts val="2199"/>
              </a:lnSpc>
            </a:pPr>
            <a:endParaRPr lang="en-US" sz="2000" dirty="0">
              <a:solidFill>
                <a:srgbClr val="FFFFFF"/>
              </a:solidFill>
              <a:latin typeface="Verdana Pro"/>
              <a:ea typeface="Verdana Pro"/>
              <a:cs typeface="Verdana Pro"/>
              <a:sym typeface="Verdana Pro"/>
            </a:endParaRPr>
          </a:p>
          <a:p>
            <a:pPr algn="l">
              <a:lnSpc>
                <a:spcPts val="3219"/>
              </a:lnSpc>
            </a:pPr>
            <a:r>
              <a:rPr lang="en-US" sz="2000" b="1" dirty="0" smtClean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17:30-17:45 - </a:t>
            </a:r>
            <a:r>
              <a:rPr lang="en-US" sz="20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Coffee break</a:t>
            </a:r>
          </a:p>
          <a:p>
            <a:pPr algn="l">
              <a:lnSpc>
                <a:spcPts val="3219"/>
              </a:lnSpc>
            </a:pPr>
            <a:endParaRPr lang="en-US" sz="2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 Pro"/>
              <a:sym typeface="Verdana Pro"/>
            </a:endParaRPr>
          </a:p>
          <a:p>
            <a:pPr>
              <a:lnSpc>
                <a:spcPts val="3219"/>
              </a:lnSpc>
            </a:pPr>
            <a:r>
              <a:rPr lang="en-US" sz="2000" b="1" dirty="0" smtClean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17:45-18:45 </a:t>
            </a:r>
            <a:r>
              <a:rPr lang="en-US" sz="2000" b="1" dirty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- </a:t>
            </a:r>
            <a:r>
              <a:rPr lang="en-US" sz="2000" b="1" dirty="0" smtClean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Ing. Michele </a:t>
            </a:r>
            <a:r>
              <a:rPr lang="en-US" sz="2000" b="1" dirty="0" err="1" smtClean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Menichetti</a:t>
            </a:r>
            <a:r>
              <a:rPr lang="en-US" sz="2000" b="1" dirty="0" smtClean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1600" dirty="0" smtClean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- Product Manager CVR</a:t>
            </a:r>
          </a:p>
          <a:p>
            <a:pPr>
              <a:lnSpc>
                <a:spcPts val="3219"/>
              </a:lnSpc>
            </a:pPr>
            <a:r>
              <a:rPr lang="en-US" sz="2000" b="1" dirty="0" smtClean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Sicurezza</a:t>
            </a:r>
            <a:r>
              <a:rPr lang="en-US" sz="20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e </a:t>
            </a:r>
            <a:r>
              <a:rPr lang="en-US" sz="20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miglioramento</a:t>
            </a:r>
            <a: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 del </a:t>
            </a:r>
            <a:r>
              <a:rPr lang="en-US" sz="20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comportamento</a:t>
            </a:r>
            <a: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meccanico</a:t>
            </a:r>
            <a: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 delle </a:t>
            </a:r>
            <a:r>
              <a:rPr lang="en-US" sz="20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murature</a:t>
            </a:r>
            <a: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esistenti</a:t>
            </a:r>
            <a: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: </a:t>
            </a:r>
            <a:r>
              <a:rPr lang="en-US" sz="20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tecniche</a:t>
            </a:r>
            <a: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 di </a:t>
            </a:r>
            <a:r>
              <a:rPr lang="en-US" sz="20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intervento</a:t>
            </a:r>
            <a: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proprietà</a:t>
            </a:r>
            <a: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 dei </a:t>
            </a:r>
            <a:r>
              <a:rPr lang="en-US" sz="20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materiali</a:t>
            </a:r>
            <a: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qualifica</a:t>
            </a:r>
            <a: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 dei </a:t>
            </a:r>
            <a:r>
              <a:rPr lang="en-US" sz="20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sistemi</a:t>
            </a:r>
            <a: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 e </a:t>
            </a:r>
            <a:r>
              <a:rPr lang="en-US" sz="20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ricerca</a:t>
            </a:r>
            <a:r>
              <a:rPr 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applicata</a:t>
            </a:r>
            <a:r>
              <a:rPr lang="en-US" sz="20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.</a:t>
            </a:r>
          </a:p>
          <a:p>
            <a:pPr algn="l">
              <a:lnSpc>
                <a:spcPts val="2399"/>
              </a:lnSpc>
            </a:pPr>
            <a:endParaRPr lang="en-US" sz="2000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 Pro"/>
              <a:sym typeface="Verdana Pro"/>
            </a:endParaRPr>
          </a:p>
          <a:p>
            <a:pPr>
              <a:lnSpc>
                <a:spcPts val="2399"/>
              </a:lnSpc>
            </a:pPr>
            <a:r>
              <a:rPr lang="en-US" sz="2000" b="1" dirty="0" smtClean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19:00 – </a:t>
            </a:r>
            <a:r>
              <a:rPr lang="en-US" sz="2000" b="1" dirty="0" err="1" smtClean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Dibattito</a:t>
            </a:r>
            <a:r>
              <a:rPr lang="en-US" sz="2000" b="1" dirty="0" smtClean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e </a:t>
            </a:r>
            <a:r>
              <a:rPr lang="en-US" sz="2000" b="1" dirty="0" err="1" smtClean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Chiusura</a:t>
            </a:r>
            <a:r>
              <a:rPr lang="en-US" sz="2000" b="1" dirty="0" smtClean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lavori</a:t>
            </a:r>
            <a:endParaRPr lang="en-US" sz="2000" b="1" dirty="0" smtClean="0">
              <a:solidFill>
                <a:srgbClr val="FFFFFF"/>
              </a:solidFill>
              <a:latin typeface="Verdana Pro Bold"/>
              <a:ea typeface="Verdana Pro Bold"/>
              <a:cs typeface="Verdana Pro Bold"/>
              <a:sym typeface="Verdana Pro Bold"/>
            </a:endParaRPr>
          </a:p>
          <a:p>
            <a:pPr>
              <a:lnSpc>
                <a:spcPts val="2399"/>
              </a:lnSpc>
            </a:pPr>
            <a:endParaRPr lang="en-US" sz="1999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 Pro"/>
              <a:sym typeface="Verdana Pro"/>
            </a:endParaRPr>
          </a:p>
          <a:p>
            <a:pPr>
              <a:lnSpc>
                <a:spcPts val="2399"/>
              </a:lnSpc>
            </a:pPr>
            <a:r>
              <a:rPr lang="it-IT" sz="2000" b="1" i="1" dirty="0" smtClean="0">
                <a:solidFill>
                  <a:schemeClr val="bg1"/>
                </a:solidFill>
              </a:rPr>
              <a:t>La partecipazione al seminario prevede il rilascio di 3 CFP per gli Ingegneri  iscritti all'Albo</a:t>
            </a:r>
            <a:endParaRPr lang="it-IT" sz="2000" dirty="0" smtClean="0">
              <a:solidFill>
                <a:schemeClr val="bg1"/>
              </a:solidFill>
            </a:endParaRPr>
          </a:p>
          <a:p>
            <a:pPr algn="l">
              <a:lnSpc>
                <a:spcPts val="2399"/>
              </a:lnSpc>
            </a:pPr>
            <a:endParaRPr lang="en-US" sz="1999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 Pro"/>
              <a:sym typeface="Verdana Pro"/>
            </a:endParaRPr>
          </a:p>
          <a:p>
            <a:pPr algn="l">
              <a:lnSpc>
                <a:spcPts val="2399"/>
              </a:lnSpc>
            </a:pPr>
            <a:r>
              <a:rPr lang="en-US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SPONSOR</a:t>
            </a:r>
            <a:r>
              <a:rPr lang="en-US" sz="1999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   				</a:t>
            </a:r>
            <a:r>
              <a:rPr lang="en-US" sz="1999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             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ORDINE 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INGEGNERI DELLA PROVINCIA DI CATANIA</a:t>
            </a:r>
          </a:p>
          <a:p>
            <a:pPr algn="l">
              <a:lnSpc>
                <a:spcPts val="2399"/>
              </a:lnSpc>
            </a:pPr>
            <a:endParaRPr lang="en-US" sz="1400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 Pro"/>
              <a:sym typeface="Verdana Pro"/>
            </a:endParaRPr>
          </a:p>
          <a:p>
            <a:pPr algn="l">
              <a:lnSpc>
                <a:spcPts val="2399"/>
              </a:lnSpc>
            </a:pPr>
            <a:endParaRPr lang="en-US" sz="1999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 Pro"/>
              <a:sym typeface="Verdana Pro"/>
            </a:endParaRPr>
          </a:p>
          <a:p>
            <a:pPr algn="l">
              <a:lnSpc>
                <a:spcPts val="2399"/>
              </a:lnSpc>
            </a:pPr>
            <a:endParaRPr lang="en-US" sz="1999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 Pro"/>
              <a:sym typeface="Verdana Pro"/>
            </a:endParaRPr>
          </a:p>
          <a:p>
            <a:pPr algn="l">
              <a:lnSpc>
                <a:spcPts val="2399"/>
              </a:lnSpc>
            </a:pPr>
            <a:endParaRPr lang="en-US" sz="1999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 Pro"/>
              <a:sym typeface="Verdana Pro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46100" y="2146300"/>
            <a:ext cx="10147300" cy="2372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1" i="1" dirty="0">
                <a:solidFill>
                  <a:srgbClr val="FFFFFF"/>
                </a:solidFill>
                <a:latin typeface="Verdana Pro Bold Italics"/>
                <a:ea typeface="Verdana Pro Bold Italics"/>
                <a:cs typeface="Verdana Pro Bold Italics"/>
                <a:sym typeface="Verdana Pro Bold Italics"/>
              </a:rPr>
              <a:t>Seminario </a:t>
            </a:r>
          </a:p>
          <a:p>
            <a:pPr algn="l">
              <a:lnSpc>
                <a:spcPts val="3500"/>
              </a:lnSpc>
            </a:pPr>
            <a:r>
              <a:rPr lang="en-US" sz="2500" i="1" dirty="0" err="1">
                <a:solidFill>
                  <a:srgbClr val="FFFFFF"/>
                </a:solidFill>
                <a:latin typeface="Verdana Pro Italics"/>
                <a:ea typeface="Verdana Pro Italics"/>
                <a:cs typeface="Verdana Pro Italics"/>
                <a:sym typeface="Verdana Pro Italics"/>
              </a:rPr>
              <a:t>Consolidamento</a:t>
            </a:r>
            <a:r>
              <a:rPr lang="en-US" sz="2500" i="1" dirty="0">
                <a:solidFill>
                  <a:srgbClr val="FFFFFF"/>
                </a:solidFill>
                <a:latin typeface="Verdana Pro Italics"/>
                <a:ea typeface="Verdana Pro Italics"/>
                <a:cs typeface="Verdana Pro Italics"/>
                <a:sym typeface="Verdana Pro Italics"/>
              </a:rPr>
              <a:t> e </a:t>
            </a:r>
            <a:r>
              <a:rPr lang="en-US" sz="2500" i="1" dirty="0" err="1">
                <a:solidFill>
                  <a:srgbClr val="FFFFFF"/>
                </a:solidFill>
                <a:latin typeface="Verdana Pro Italics"/>
                <a:ea typeface="Verdana Pro Italics"/>
                <a:cs typeface="Verdana Pro Italics"/>
                <a:sym typeface="Verdana Pro Italics"/>
              </a:rPr>
              <a:t>rinforzo</a:t>
            </a:r>
            <a:r>
              <a:rPr lang="en-US" sz="2500" i="1" dirty="0">
                <a:solidFill>
                  <a:srgbClr val="FFFFFF"/>
                </a:solidFill>
                <a:latin typeface="Verdana Pro Italics"/>
                <a:ea typeface="Verdana Pro Italics"/>
                <a:cs typeface="Verdana Pro Italics"/>
                <a:sym typeface="Verdana Pro Italics"/>
              </a:rPr>
              <a:t> di </a:t>
            </a:r>
            <a:r>
              <a:rPr lang="en-US" sz="2500" i="1" dirty="0" err="1">
                <a:solidFill>
                  <a:srgbClr val="FFFFFF"/>
                </a:solidFill>
                <a:latin typeface="Verdana Pro Italics"/>
                <a:ea typeface="Verdana Pro Italics"/>
                <a:cs typeface="Verdana Pro Italics"/>
                <a:sym typeface="Verdana Pro Italics"/>
              </a:rPr>
              <a:t>strutture</a:t>
            </a:r>
            <a:r>
              <a:rPr lang="en-US" sz="2500" i="1" dirty="0">
                <a:solidFill>
                  <a:srgbClr val="FFFFFF"/>
                </a:solidFill>
                <a:latin typeface="Verdana Pro Italics"/>
                <a:ea typeface="Verdana Pro Italics"/>
                <a:cs typeface="Verdana Pro Italics"/>
                <a:sym typeface="Verdana Pro Italics"/>
              </a:rPr>
              <a:t> in </a:t>
            </a:r>
            <a:r>
              <a:rPr lang="en-US" sz="2500" i="1" dirty="0" err="1">
                <a:solidFill>
                  <a:srgbClr val="FFFFFF"/>
                </a:solidFill>
                <a:latin typeface="Verdana Pro Italics"/>
                <a:ea typeface="Verdana Pro Italics"/>
                <a:cs typeface="Verdana Pro Italics"/>
                <a:sym typeface="Verdana Pro Italics"/>
              </a:rPr>
              <a:t>muratura</a:t>
            </a:r>
            <a:r>
              <a:rPr lang="en-US" sz="2500" dirty="0">
                <a:solidFill>
                  <a:srgbClr val="FFFFFF"/>
                </a:solidFill>
                <a:latin typeface="Verdana Pro"/>
                <a:ea typeface="Verdana Pro"/>
                <a:cs typeface="Verdana Pro"/>
                <a:sym typeface="Verdana Pro"/>
              </a:rPr>
              <a:t>: </a:t>
            </a:r>
          </a:p>
          <a:p>
            <a:pPr algn="l">
              <a:lnSpc>
                <a:spcPts val="3500"/>
              </a:lnSpc>
            </a:pPr>
            <a:r>
              <a:rPr lang="en-US" sz="25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storia</a:t>
            </a:r>
            <a:r>
              <a:rPr lang="en-US" sz="25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, </a:t>
            </a:r>
            <a:r>
              <a:rPr lang="en-US" sz="25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evoluzione</a:t>
            </a:r>
            <a:r>
              <a:rPr lang="en-US" sz="25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 e </a:t>
            </a:r>
            <a:r>
              <a:rPr lang="en-US" sz="25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innovazione</a:t>
            </a:r>
            <a:r>
              <a:rPr lang="en-US" sz="25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 delle opere </a:t>
            </a:r>
            <a:r>
              <a:rPr lang="en-US" sz="25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murarie</a:t>
            </a:r>
            <a:r>
              <a:rPr lang="en-US" sz="25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 e </a:t>
            </a:r>
          </a:p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delle </a:t>
            </a:r>
            <a:r>
              <a:rPr lang="en-US" sz="250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tecniche</a:t>
            </a:r>
            <a:r>
              <a:rPr lang="en-US" sz="25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 di </a:t>
            </a:r>
            <a:r>
              <a:rPr lang="en-US" sz="2500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intervento</a:t>
            </a:r>
            <a:endParaRPr lang="en-US" sz="2500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 Pro"/>
              <a:sym typeface="Verdana Pro"/>
            </a:endParaRPr>
          </a:p>
          <a:p>
            <a:pPr algn="r">
              <a:lnSpc>
                <a:spcPts val="3500"/>
              </a:lnSpc>
            </a:pPr>
            <a:r>
              <a:rPr lang="en-US" sz="25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 Pro"/>
                <a:sym typeface="Verdana Pro"/>
              </a:rPr>
              <a:t>9 GIUGNO 2026 </a:t>
            </a:r>
            <a:endParaRPr lang="en-US" sz="25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 Pro"/>
              <a:sym typeface="Verdana Pro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17500" y="4432300"/>
            <a:ext cx="2891522" cy="352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 b="1" i="1" dirty="0">
                <a:solidFill>
                  <a:srgbClr val="FFFFFF"/>
                </a:solidFill>
                <a:latin typeface="Verdana Pro Bold Italics"/>
                <a:ea typeface="Verdana Pro Bold Italics"/>
                <a:cs typeface="Verdana Pro Bold Italics"/>
                <a:sym typeface="Verdana Pro Bold Italics"/>
              </a:rPr>
              <a:t>Il </a:t>
            </a:r>
            <a:r>
              <a:rPr lang="en-US" sz="2400" b="1" i="1" dirty="0" err="1">
                <a:solidFill>
                  <a:srgbClr val="FFFFFF"/>
                </a:solidFill>
                <a:latin typeface="Verdana Pro Bold Italics"/>
                <a:ea typeface="Verdana Pro Bold Italics"/>
                <a:cs typeface="Verdana Pro Bold Italics"/>
                <a:sym typeface="Verdana Pro Bold Italics"/>
              </a:rPr>
              <a:t>programma</a:t>
            </a:r>
            <a:r>
              <a:rPr lang="en-US" sz="2400" b="1" i="1" dirty="0">
                <a:solidFill>
                  <a:srgbClr val="FFFFFF"/>
                </a:solidFill>
                <a:latin typeface="Verdana Pro Bold Italics"/>
                <a:ea typeface="Verdana Pro Bold Italics"/>
                <a:cs typeface="Verdana Pro Bold Italics"/>
                <a:sym typeface="Verdana Pro Bold Italics"/>
              </a:rPr>
              <a:t>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74557" y="2110700"/>
            <a:ext cx="4162543" cy="460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51"/>
              </a:lnSpc>
            </a:pPr>
            <a:endParaRPr lang="en-US" sz="3200" b="1" dirty="0">
              <a:solidFill>
                <a:srgbClr val="FFFFFF"/>
              </a:solidFill>
              <a:latin typeface="Verdana Pro Bold"/>
              <a:ea typeface="Verdana Pro Bold"/>
              <a:cs typeface="Verdana Pro Bold"/>
              <a:sym typeface="Verdana Pro Bold"/>
            </a:endParaRPr>
          </a:p>
        </p:txBody>
      </p:sp>
      <p:sp>
        <p:nvSpPr>
          <p:cNvPr id="24" name="Freeform 9"/>
          <p:cNvSpPr/>
          <p:nvPr/>
        </p:nvSpPr>
        <p:spPr>
          <a:xfrm>
            <a:off x="469900" y="14109700"/>
            <a:ext cx="3048000" cy="1003300"/>
          </a:xfrm>
          <a:custGeom>
            <a:avLst/>
            <a:gdLst/>
            <a:ahLst/>
            <a:cxnLst/>
            <a:rect l="l" t="t" r="r" b="b"/>
            <a:pathLst>
              <a:path w="3959356" h="1484759">
                <a:moveTo>
                  <a:pt x="0" y="0"/>
                </a:moveTo>
                <a:lnTo>
                  <a:pt x="3959357" y="0"/>
                </a:lnTo>
                <a:lnTo>
                  <a:pt x="3959357" y="1484759"/>
                </a:lnTo>
                <a:lnTo>
                  <a:pt x="0" y="148475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</p:sp>
      <p:pic>
        <p:nvPicPr>
          <p:cNvPr id="1025" name="Immagin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29893" y="850900"/>
            <a:ext cx="2069757" cy="1143000"/>
          </a:xfrm>
          <a:prstGeom prst="rect">
            <a:avLst/>
          </a:prstGeom>
          <a:noFill/>
        </p:spPr>
      </p:pic>
      <p:pic>
        <p:nvPicPr>
          <p:cNvPr id="1026" name="Immagin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31900" y="241300"/>
            <a:ext cx="191382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197</Words>
  <Application>Microsoft Office PowerPoint</Application>
  <PresentationFormat>Personalizzato</PresentationFormat>
  <Paragraphs>34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9" baseType="lpstr">
      <vt:lpstr>Arial</vt:lpstr>
      <vt:lpstr>Calibri</vt:lpstr>
      <vt:lpstr>Verdana Pro Bold</vt:lpstr>
      <vt:lpstr>Verdana</vt:lpstr>
      <vt:lpstr>Verdana Pro</vt:lpstr>
      <vt:lpstr>Verdana Pro Bold Italics</vt:lpstr>
      <vt:lpstr>Verdana Pro Italics</vt:lpstr>
      <vt:lpstr>Office Theme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Locandina seminario</dc:title>
  <dc:creator>Chiara Terzi</dc:creator>
  <cp:lastModifiedBy>user-pc</cp:lastModifiedBy>
  <cp:revision>8</cp:revision>
  <dcterms:created xsi:type="dcterms:W3CDTF">2006-08-16T00:00:00Z</dcterms:created>
  <dcterms:modified xsi:type="dcterms:W3CDTF">2026-05-11T08:17:29Z</dcterms:modified>
  <dc:identifier>DAHE8_lKNu0</dc:identifier>
</cp:coreProperties>
</file>